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9" r:id="rId1"/>
  </p:sldMasterIdLst>
  <p:notesMasterIdLst>
    <p:notesMasterId r:id="rId18"/>
  </p:notesMasterIdLst>
  <p:sldIdLst>
    <p:sldId id="256" r:id="rId2"/>
    <p:sldId id="268" r:id="rId3"/>
    <p:sldId id="271" r:id="rId4"/>
    <p:sldId id="270" r:id="rId5"/>
    <p:sldId id="257" r:id="rId6"/>
    <p:sldId id="280" r:id="rId7"/>
    <p:sldId id="272" r:id="rId8"/>
    <p:sldId id="273" r:id="rId9"/>
    <p:sldId id="274" r:id="rId10"/>
    <p:sldId id="275" r:id="rId11"/>
    <p:sldId id="276" r:id="rId12"/>
    <p:sldId id="281" r:id="rId13"/>
    <p:sldId id="277" r:id="rId14"/>
    <p:sldId id="278" r:id="rId15"/>
    <p:sldId id="279" r:id="rId16"/>
    <p:sldId id="261" r:id="rId1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D3D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551" autoAdjust="0"/>
  </p:normalViewPr>
  <p:slideViewPr>
    <p:cSldViewPr snapToGrid="0">
      <p:cViewPr varScale="1">
        <p:scale>
          <a:sx n="90" d="100"/>
          <a:sy n="90" d="100"/>
        </p:scale>
        <p:origin x="-1356"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B40DEE-8C63-4961-BD0C-EB86F43EC4A0}" type="datetimeFigureOut">
              <a:rPr lang="el-GR" smtClean="0"/>
              <a:pPr/>
              <a:t>23/2/2023</a:t>
            </a:fld>
            <a:endParaRPr lang="el-GR"/>
          </a:p>
        </p:txBody>
      </p:sp>
      <p:sp>
        <p:nvSpPr>
          <p:cNvPr id="4" name="3 - Θέση εικόνας διαφάνειας"/>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AD75B1-0C73-4FF5-B05E-E545BC1C89B4}"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Τα είκοσι αυτά μέλη, που ονομάζονται ιδρυτικά, συγκεντρώνονται και συντάσσουν το καταστατικό του σωματείου τους και την ιδρυτική πράξη αυτού, τα οποία υπογράφονται από όλα τα μέλη.  Ταυτόχρονα, ορίζουν κάποιους από αυτούς  ως προσωρινή διοίκηση, που σκοπό έχει να διεκπεραιώσει αυτά που χρειάζονται για τη νόμιμη σύσταση του σωματείου.</a:t>
            </a:r>
          </a:p>
          <a:p>
            <a:endParaRPr lang="el-GR" dirty="0"/>
          </a:p>
        </p:txBody>
      </p:sp>
      <p:sp>
        <p:nvSpPr>
          <p:cNvPr id="4" name="Slide Number Placeholder 3"/>
          <p:cNvSpPr>
            <a:spLocks noGrp="1"/>
          </p:cNvSpPr>
          <p:nvPr>
            <p:ph type="sldNum" sz="quarter" idx="10"/>
          </p:nvPr>
        </p:nvSpPr>
        <p:spPr/>
        <p:txBody>
          <a:bodyPr/>
          <a:lstStyle/>
          <a:p>
            <a:fld id="{DBAD75B1-0C73-4FF5-B05E-E545BC1C89B4}" type="slidenum">
              <a:rPr lang="el-GR" smtClean="0"/>
              <a:pPr/>
              <a:t>6</a:t>
            </a:fld>
            <a:endParaRPr lang="el-GR"/>
          </a:p>
        </p:txBody>
      </p:sp>
    </p:spTree>
    <p:extLst>
      <p:ext uri="{BB962C8B-B14F-4D97-AF65-F5344CB8AC3E}">
        <p14:creationId xmlns:p14="http://schemas.microsoft.com/office/powerpoint/2010/main" xmlns="" val="2665001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Τα άτομα που εξουσιοδοτούνται από την ιδρυτική συνέλευση, υποβάλουν αίτηση για εγγραφή σωματείου στο πρωτοδικείο με απαιτούμενα δικαιολογητικά τα 1., 2., 3. </a:t>
            </a:r>
            <a:endParaRPr lang="el-GR" dirty="0"/>
          </a:p>
        </p:txBody>
      </p:sp>
      <p:sp>
        <p:nvSpPr>
          <p:cNvPr id="4" name="3 - Θέση αριθμού διαφάνειας"/>
          <p:cNvSpPr>
            <a:spLocks noGrp="1"/>
          </p:cNvSpPr>
          <p:nvPr>
            <p:ph type="sldNum" sz="quarter" idx="10"/>
          </p:nvPr>
        </p:nvSpPr>
        <p:spPr/>
        <p:txBody>
          <a:bodyPr/>
          <a:lstStyle/>
          <a:p>
            <a:fld id="{DBAD75B1-0C73-4FF5-B05E-E545BC1C89B4}" type="slidenum">
              <a:rPr lang="el-GR" smtClean="0"/>
              <a:pPr/>
              <a:t>7</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smtClean="0"/>
              <a:t>Για να θεωρείται έγκυρο ένα καταστατικό</a:t>
            </a:r>
            <a:r>
              <a:rPr lang="el-GR" baseline="0" dirty="0" smtClean="0"/>
              <a:t> απαιτούνται όσα προβλέπονται στο άρθρο 80 του αστικού κώδικα.</a:t>
            </a:r>
            <a:endParaRPr lang="el-GR" dirty="0"/>
          </a:p>
        </p:txBody>
      </p:sp>
      <p:sp>
        <p:nvSpPr>
          <p:cNvPr id="4" name="Slide Number Placeholder 3"/>
          <p:cNvSpPr>
            <a:spLocks noGrp="1"/>
          </p:cNvSpPr>
          <p:nvPr>
            <p:ph type="sldNum" sz="quarter" idx="10"/>
          </p:nvPr>
        </p:nvSpPr>
        <p:spPr/>
        <p:txBody>
          <a:bodyPr/>
          <a:lstStyle/>
          <a:p>
            <a:fld id="{DBAD75B1-0C73-4FF5-B05E-E545BC1C89B4}" type="slidenum">
              <a:rPr lang="el-GR" smtClean="0"/>
              <a:pPr/>
              <a:t>8</a:t>
            </a:fld>
            <a:endParaRPr lang="el-GR"/>
          </a:p>
        </p:txBody>
      </p:sp>
    </p:spTree>
    <p:extLst>
      <p:ext uri="{BB962C8B-B14F-4D97-AF65-F5344CB8AC3E}">
        <p14:creationId xmlns:p14="http://schemas.microsoft.com/office/powerpoint/2010/main" xmlns="" val="9427422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smtClean="0"/>
              <a:t>Πολλοί Σύλλογοι Γονέων έχουν ακόμη παλιά καταστατικά, τα οποία απαιτούν τροποποίηση</a:t>
            </a:r>
            <a:endParaRPr lang="el-GR" dirty="0"/>
          </a:p>
        </p:txBody>
      </p:sp>
      <p:sp>
        <p:nvSpPr>
          <p:cNvPr id="4" name="Slide Number Placeholder 3"/>
          <p:cNvSpPr>
            <a:spLocks noGrp="1"/>
          </p:cNvSpPr>
          <p:nvPr>
            <p:ph type="sldNum" sz="quarter" idx="10"/>
          </p:nvPr>
        </p:nvSpPr>
        <p:spPr/>
        <p:txBody>
          <a:bodyPr/>
          <a:lstStyle/>
          <a:p>
            <a:fld id="{DBAD75B1-0C73-4FF5-B05E-E545BC1C89B4}" type="slidenum">
              <a:rPr lang="el-GR" smtClean="0"/>
              <a:pPr/>
              <a:t>9</a:t>
            </a:fld>
            <a:endParaRPr lang="el-GR"/>
          </a:p>
        </p:txBody>
      </p:sp>
    </p:spTree>
    <p:extLst>
      <p:ext uri="{BB962C8B-B14F-4D97-AF65-F5344CB8AC3E}">
        <p14:creationId xmlns:p14="http://schemas.microsoft.com/office/powerpoint/2010/main" xmlns="" val="3712410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7" name="6 - Ορθογώνιο"/>
          <p:cNvSpPr/>
          <p:nvPr/>
        </p:nvSpPr>
        <p:spPr bwMode="white">
          <a:xfrm>
            <a:off x="0" y="5971032"/>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12192" y="6053328"/>
            <a:ext cx="2999232"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a:off x="3145536" y="6044184"/>
            <a:ext cx="90464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3149600" y="4038600"/>
            <a:ext cx="8636000" cy="1828800"/>
          </a:xfrm>
        </p:spPr>
        <p:txBody>
          <a:bodyPr anchor="b"/>
          <a:lstStyle>
            <a:lvl1pPr>
              <a:defRPr cap="all" baseline="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3149600" y="6050037"/>
            <a:ext cx="89408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101600" y="6068699"/>
            <a:ext cx="2743200" cy="685800"/>
          </a:xfrm>
        </p:spPr>
        <p:txBody>
          <a:bodyPr>
            <a:noAutofit/>
          </a:bodyPr>
          <a:lstStyle>
            <a:lvl1pPr algn="ctr">
              <a:defRPr sz="2000">
                <a:solidFill>
                  <a:srgbClr val="FFFFFF"/>
                </a:solidFill>
              </a:defRPr>
            </a:lvl1pPr>
          </a:lstStyle>
          <a:p>
            <a:fld id="{01939BB5-5BAB-4309-AABE-C58372537049}" type="datetimeFigureOut">
              <a:rPr lang="el-GR" smtClean="0"/>
              <a:pPr/>
              <a:t>23/2/2023</a:t>
            </a:fld>
            <a:endParaRPr lang="el-GR"/>
          </a:p>
        </p:txBody>
      </p:sp>
      <p:sp>
        <p:nvSpPr>
          <p:cNvPr id="17" name="16 - Θέση υποσέλιδου"/>
          <p:cNvSpPr>
            <a:spLocks noGrp="1"/>
          </p:cNvSpPr>
          <p:nvPr>
            <p:ph type="ftr" sz="quarter" idx="11"/>
          </p:nvPr>
        </p:nvSpPr>
        <p:spPr>
          <a:xfrm>
            <a:off x="2780524" y="236539"/>
            <a:ext cx="7823200" cy="365125"/>
          </a:xfrm>
        </p:spPr>
        <p:txBody>
          <a:bodyPr/>
          <a:lstStyle>
            <a:lvl1pPr algn="r">
              <a:defRPr>
                <a:solidFill>
                  <a:schemeClr val="tx2"/>
                </a:solidFill>
              </a:defRPr>
            </a:lvl1pPr>
          </a:lstStyle>
          <a:p>
            <a:endParaRPr lang="el-GR"/>
          </a:p>
        </p:txBody>
      </p:sp>
      <p:sp>
        <p:nvSpPr>
          <p:cNvPr id="29" name="28 - Θέση αριθμού διαφάνειας"/>
          <p:cNvSpPr>
            <a:spLocks noGrp="1"/>
          </p:cNvSpPr>
          <p:nvPr>
            <p:ph type="sldNum" sz="quarter" idx="12"/>
          </p:nvPr>
        </p:nvSpPr>
        <p:spPr>
          <a:xfrm>
            <a:off x="10668000" y="228600"/>
            <a:ext cx="1117600" cy="381000"/>
          </a:xfrm>
        </p:spPr>
        <p:txBody>
          <a:bodyPr/>
          <a:lstStyle>
            <a:lvl1pPr>
              <a:defRPr>
                <a:solidFill>
                  <a:schemeClr val="tx2"/>
                </a:solidFill>
              </a:defRPr>
            </a:lvl1pPr>
          </a:lstStyle>
          <a:p>
            <a:fld id="{3552E854-CA46-4E99-BEA1-4CEC2FC1C111}"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1939BB5-5BAB-4309-AABE-C58372537049}" type="datetimeFigureOut">
              <a:rPr lang="el-GR" smtClean="0"/>
              <a:pPr/>
              <a:t>23/2/2023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552E854-CA46-4E99-BEA1-4CEC2FC1C111}"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1"/>
      </p:bgRef>
    </p:bg>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8737600" y="609601"/>
            <a:ext cx="2743200" cy="55165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609600" y="609600"/>
            <a:ext cx="7416800" cy="5516564"/>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8737600" y="6248403"/>
            <a:ext cx="2946400" cy="365125"/>
          </a:xfrm>
        </p:spPr>
        <p:txBody>
          <a:bodyPr/>
          <a:lstStyle/>
          <a:p>
            <a:fld id="{01939BB5-5BAB-4309-AABE-C58372537049}" type="datetimeFigureOut">
              <a:rPr lang="el-GR" smtClean="0"/>
              <a:pPr/>
              <a:t>23/2/2023</a:t>
            </a:fld>
            <a:endParaRPr lang="el-GR"/>
          </a:p>
        </p:txBody>
      </p:sp>
      <p:sp>
        <p:nvSpPr>
          <p:cNvPr id="5" name="4 - Θέση υποσέλιδου"/>
          <p:cNvSpPr>
            <a:spLocks noGrp="1"/>
          </p:cNvSpPr>
          <p:nvPr>
            <p:ph type="ftr" sz="quarter" idx="11"/>
          </p:nvPr>
        </p:nvSpPr>
        <p:spPr>
          <a:xfrm>
            <a:off x="609602" y="6248208"/>
            <a:ext cx="7431311" cy="365125"/>
          </a:xfrm>
        </p:spPr>
        <p:txBody>
          <a:bodyPr/>
          <a:lstStyle/>
          <a:p>
            <a:endParaRPr lang="el-GR"/>
          </a:p>
        </p:txBody>
      </p:sp>
      <p:sp>
        <p:nvSpPr>
          <p:cNvPr id="7" name="6 - Ορθογώνιο"/>
          <p:cNvSpPr/>
          <p:nvPr/>
        </p:nvSpPr>
        <p:spPr bwMode="white">
          <a:xfrm>
            <a:off x="8128424" y="0"/>
            <a:ext cx="42672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 Ορθογώνιο"/>
          <p:cNvSpPr/>
          <p:nvPr/>
        </p:nvSpPr>
        <p:spPr>
          <a:xfrm>
            <a:off x="8189384" y="609600"/>
            <a:ext cx="3048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 Ορθογώνιο"/>
          <p:cNvSpPr/>
          <p:nvPr/>
        </p:nvSpPr>
        <p:spPr>
          <a:xfrm>
            <a:off x="8189384" y="0"/>
            <a:ext cx="3048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rot="5400000">
            <a:off x="8075084" y="103716"/>
            <a:ext cx="533400" cy="325968"/>
          </a:xfrm>
        </p:spPr>
        <p:txBody>
          <a:bodyPr/>
          <a:lstStyle/>
          <a:p>
            <a:fld id="{3552E854-CA46-4E99-BEA1-4CEC2FC1C111}"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816864" y="228600"/>
            <a:ext cx="10871200" cy="990600"/>
          </a:xfrm>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01939BB5-5BAB-4309-AABE-C58372537049}" type="datetimeFigureOut">
              <a:rPr lang="el-GR" smtClean="0"/>
              <a:pPr/>
              <a:t>23/2/2023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lvl1pPr>
              <a:defRPr>
                <a:solidFill>
                  <a:srgbClr val="FFFFFF"/>
                </a:solidFill>
              </a:defRPr>
            </a:lvl1pPr>
          </a:lstStyle>
          <a:p>
            <a:fld id="{3552E854-CA46-4E99-BEA1-4CEC2FC1C111}" type="slidenum">
              <a:rPr lang="el-GR" smtClean="0"/>
              <a:pPr/>
              <a:t>‹#›</a:t>
            </a:fld>
            <a:endParaRPr lang="el-GR"/>
          </a:p>
        </p:txBody>
      </p:sp>
      <p:sp>
        <p:nvSpPr>
          <p:cNvPr id="8" name="7 - Θέση περιεχομένου"/>
          <p:cNvSpPr>
            <a:spLocks noGrp="1"/>
          </p:cNvSpPr>
          <p:nvPr>
            <p:ph sz="quarter" idx="1"/>
          </p:nvPr>
        </p:nvSpPr>
        <p:spPr>
          <a:xfrm>
            <a:off x="816864" y="1600200"/>
            <a:ext cx="10871200" cy="44958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a:xfrm>
            <a:off x="1828801" y="2743200"/>
            <a:ext cx="9497484"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7" name="6 - Ορθογώνιο"/>
          <p:cNvSpPr/>
          <p:nvPr/>
        </p:nvSpPr>
        <p:spPr bwMode="white">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1828800" y="1600200"/>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1828800" y="1600200"/>
            <a:ext cx="10160000" cy="990600"/>
          </a:xfrm>
        </p:spPr>
        <p:txBody>
          <a:bodyPr/>
          <a:lstStyle>
            <a:lvl1pPr algn="l">
              <a:buNone/>
              <a:defRPr sz="4400" b="0" cap="none">
                <a:solidFill>
                  <a:srgbClr val="FFFFFF"/>
                </a:solidFill>
              </a:defRPr>
            </a:lvl1p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01939BB5-5BAB-4309-AABE-C58372537049}" type="datetimeFigureOut">
              <a:rPr lang="el-GR" smtClean="0"/>
              <a:pPr/>
              <a:t>23/2/2023</a:t>
            </a:fld>
            <a:endParaRPr lang="el-GR"/>
          </a:p>
        </p:txBody>
      </p:sp>
      <p:sp>
        <p:nvSpPr>
          <p:cNvPr id="13" name="12 - Θέση αριθμού διαφάνειας"/>
          <p:cNvSpPr>
            <a:spLocks noGrp="1"/>
          </p:cNvSpPr>
          <p:nvPr>
            <p:ph type="sldNum" sz="quarter" idx="11"/>
          </p:nvPr>
        </p:nvSpPr>
        <p:spPr>
          <a:xfrm>
            <a:off x="0" y="1752600"/>
            <a:ext cx="1727200" cy="701676"/>
          </a:xfrm>
        </p:spPr>
        <p:txBody>
          <a:bodyPr>
            <a:noAutofit/>
          </a:bodyPr>
          <a:lstStyle>
            <a:lvl1pPr>
              <a:defRPr sz="2400">
                <a:solidFill>
                  <a:srgbClr val="FFFFFF"/>
                </a:solidFill>
              </a:defRPr>
            </a:lvl1pPr>
          </a:lstStyle>
          <a:p>
            <a:fld id="{3552E854-CA46-4E99-BEA1-4CEC2FC1C111}" type="slidenum">
              <a:rPr lang="el-GR" smtClean="0"/>
              <a:pPr/>
              <a:t>‹#›</a:t>
            </a:fld>
            <a:endParaRPr lang="el-GR"/>
          </a:p>
        </p:txBody>
      </p:sp>
      <p:sp>
        <p:nvSpPr>
          <p:cNvPr id="14" name="13 - Θέση υποσέλιδου"/>
          <p:cNvSpPr>
            <a:spLocks noGrp="1"/>
          </p:cNvSpPr>
          <p:nvPr>
            <p:ph type="ftr" sz="quarter" idx="12"/>
          </p:nvPr>
        </p:nvSpPr>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9" name="8 - Θέση περιεχομένου"/>
          <p:cNvSpPr>
            <a:spLocks noGrp="1"/>
          </p:cNvSpPr>
          <p:nvPr>
            <p:ph sz="quarter" idx="1"/>
          </p:nvPr>
        </p:nvSpPr>
        <p:spPr>
          <a:xfrm>
            <a:off x="812800" y="1589567"/>
            <a:ext cx="5181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6459868" y="1589567"/>
            <a:ext cx="5181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8" name="7 - Θέση ημερομηνίας"/>
          <p:cNvSpPr>
            <a:spLocks noGrp="1"/>
          </p:cNvSpPr>
          <p:nvPr>
            <p:ph type="dt" sz="half" idx="15"/>
          </p:nvPr>
        </p:nvSpPr>
        <p:spPr/>
        <p:txBody>
          <a:bodyPr rtlCol="0"/>
          <a:lstStyle/>
          <a:p>
            <a:fld id="{01939BB5-5BAB-4309-AABE-C58372537049}" type="datetimeFigureOut">
              <a:rPr lang="el-GR" smtClean="0"/>
              <a:pPr/>
              <a:t>23/2/2023</a:t>
            </a:fld>
            <a:endParaRPr lang="el-GR"/>
          </a:p>
        </p:txBody>
      </p:sp>
      <p:sp>
        <p:nvSpPr>
          <p:cNvPr id="10" name="9 - Θέση αριθμού διαφάνειας"/>
          <p:cNvSpPr>
            <a:spLocks noGrp="1"/>
          </p:cNvSpPr>
          <p:nvPr>
            <p:ph type="sldNum" sz="quarter" idx="16"/>
          </p:nvPr>
        </p:nvSpPr>
        <p:spPr/>
        <p:txBody>
          <a:bodyPr rtlCol="0"/>
          <a:lstStyle/>
          <a:p>
            <a:fld id="{3552E854-CA46-4E99-BEA1-4CEC2FC1C111}" type="slidenum">
              <a:rPr lang="el-GR" smtClean="0"/>
              <a:pPr/>
              <a:t>‹#›</a:t>
            </a:fld>
            <a:endParaRPr lang="el-GR"/>
          </a:p>
        </p:txBody>
      </p:sp>
      <p:sp>
        <p:nvSpPr>
          <p:cNvPr id="12" name="11 - Θέση υποσέλιδου"/>
          <p:cNvSpPr>
            <a:spLocks noGrp="1"/>
          </p:cNvSpPr>
          <p:nvPr>
            <p:ph type="ftr" sz="quarter" idx="17"/>
          </p:nvPr>
        </p:nvSpPr>
        <p:spPr/>
        <p:txBody>
          <a:bodyPr rtlCol="0"/>
          <a:lstStyle/>
          <a:p>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711200" y="273050"/>
            <a:ext cx="10871200" cy="869950"/>
          </a:xfrm>
        </p:spPr>
        <p:txBody>
          <a:bodyPr anchor="ctr"/>
          <a:lstStyle>
            <a:lvl1pPr>
              <a:defRPr/>
            </a:lvl1pPr>
          </a:lstStyle>
          <a:p>
            <a:r>
              <a:rPr kumimoji="0" lang="el-GR" smtClean="0"/>
              <a:t>Kλικ για επεξεργασία του τίτλου</a:t>
            </a:r>
            <a:endParaRPr kumimoji="0" lang="en-US"/>
          </a:p>
        </p:txBody>
      </p:sp>
      <p:sp>
        <p:nvSpPr>
          <p:cNvPr id="11" name="10 - Θέση περιεχομένου"/>
          <p:cNvSpPr>
            <a:spLocks noGrp="1"/>
          </p:cNvSpPr>
          <p:nvPr>
            <p:ph sz="quarter" idx="2"/>
          </p:nvPr>
        </p:nvSpPr>
        <p:spPr>
          <a:xfrm>
            <a:off x="812800" y="2438400"/>
            <a:ext cx="5181600" cy="35814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6400800" y="2438400"/>
            <a:ext cx="5181600" cy="35814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5"/>
          </p:nvPr>
        </p:nvSpPr>
        <p:spPr/>
        <p:txBody>
          <a:bodyPr rtlCol="0"/>
          <a:lstStyle/>
          <a:p>
            <a:fld id="{01939BB5-5BAB-4309-AABE-C58372537049}" type="datetimeFigureOut">
              <a:rPr lang="el-GR" smtClean="0"/>
              <a:pPr/>
              <a:t>23/2/2023</a:t>
            </a:fld>
            <a:endParaRPr lang="el-GR"/>
          </a:p>
        </p:txBody>
      </p:sp>
      <p:sp>
        <p:nvSpPr>
          <p:cNvPr id="12" name="11 - Θέση αριθμού διαφάνειας"/>
          <p:cNvSpPr>
            <a:spLocks noGrp="1"/>
          </p:cNvSpPr>
          <p:nvPr>
            <p:ph type="sldNum" sz="quarter" idx="16"/>
          </p:nvPr>
        </p:nvSpPr>
        <p:spPr/>
        <p:txBody>
          <a:bodyPr rtlCol="0"/>
          <a:lstStyle/>
          <a:p>
            <a:fld id="{3552E854-CA46-4E99-BEA1-4CEC2FC1C111}" type="slidenum">
              <a:rPr lang="el-GR" smtClean="0"/>
              <a:pPr/>
              <a:t>‹#›</a:t>
            </a:fld>
            <a:endParaRPr lang="el-GR"/>
          </a:p>
        </p:txBody>
      </p:sp>
      <p:sp>
        <p:nvSpPr>
          <p:cNvPr id="14" name="13 - Θέση υποσέλιδου"/>
          <p:cNvSpPr>
            <a:spLocks noGrp="1"/>
          </p:cNvSpPr>
          <p:nvPr>
            <p:ph type="ftr" sz="quarter" idx="17"/>
          </p:nvPr>
        </p:nvSpPr>
        <p:spPr/>
        <p:txBody>
          <a:bodyPr rtlCol="0"/>
          <a:lstStyle/>
          <a:p>
            <a:endParaRPr lang="el-GR"/>
          </a:p>
        </p:txBody>
      </p:sp>
      <p:sp>
        <p:nvSpPr>
          <p:cNvPr id="16" name="15 - Θέση κειμένου"/>
          <p:cNvSpPr>
            <a:spLocks noGrp="1"/>
          </p:cNvSpPr>
          <p:nvPr>
            <p:ph type="body" sz="quarter" idx="1"/>
          </p:nvPr>
        </p:nvSpPr>
        <p:spPr>
          <a:xfrm>
            <a:off x="812800" y="1752600"/>
            <a:ext cx="51816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5" name="14 - Θέση κειμένου"/>
          <p:cNvSpPr>
            <a:spLocks noGrp="1"/>
          </p:cNvSpPr>
          <p:nvPr>
            <p:ph type="body" sz="quarter" idx="3"/>
          </p:nvPr>
        </p:nvSpPr>
        <p:spPr>
          <a:xfrm>
            <a:off x="6400800" y="1752600"/>
            <a:ext cx="51816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01939BB5-5BAB-4309-AABE-C58372537049}" type="datetimeFigureOut">
              <a:rPr lang="el-GR" smtClean="0"/>
              <a:pPr/>
              <a:t>23/2/2023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lvl1pPr>
              <a:defRPr>
                <a:solidFill>
                  <a:srgbClr val="FFFFFF"/>
                </a:solidFill>
              </a:defRPr>
            </a:lvl1pPr>
          </a:lstStyle>
          <a:p>
            <a:fld id="{3552E854-CA46-4E99-BEA1-4CEC2FC1C111}"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01939BB5-5BAB-4309-AABE-C58372537049}" type="datetimeFigureOut">
              <a:rPr lang="el-GR" smtClean="0"/>
              <a:pPr/>
              <a:t>23/2/2023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0" y="6248400"/>
            <a:ext cx="711200" cy="381000"/>
          </a:xfrm>
        </p:spPr>
        <p:txBody>
          <a:bodyPr/>
          <a:lstStyle>
            <a:lvl1pPr>
              <a:defRPr>
                <a:solidFill>
                  <a:schemeClr val="tx2"/>
                </a:solidFill>
              </a:defRPr>
            </a:lvl1pPr>
          </a:lstStyle>
          <a:p>
            <a:fld id="{3552E854-CA46-4E99-BEA1-4CEC2FC1C111}"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812800" y="273050"/>
            <a:ext cx="10769600" cy="869950"/>
          </a:xfrm>
        </p:spPr>
        <p:txBody>
          <a:bodyPr anchor="ctr"/>
          <a:lstStyle>
            <a:lvl1pPr algn="l">
              <a:buNone/>
              <a:defRPr sz="4400" b="0"/>
            </a:lvl1p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01939BB5-5BAB-4309-AABE-C58372537049}" type="datetimeFigureOut">
              <a:rPr lang="el-GR" smtClean="0"/>
              <a:pPr/>
              <a:t>23/2/2023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lvl1pPr>
              <a:defRPr>
                <a:solidFill>
                  <a:srgbClr val="FFFFFF"/>
                </a:solidFill>
              </a:defRPr>
            </a:lvl1pPr>
          </a:lstStyle>
          <a:p>
            <a:fld id="{3552E854-CA46-4E99-BEA1-4CEC2FC1C111}" type="slidenum">
              <a:rPr lang="el-GR" smtClean="0"/>
              <a:pPr/>
              <a:t>‹#›</a:t>
            </a:fld>
            <a:endParaRPr lang="el-GR"/>
          </a:p>
        </p:txBody>
      </p:sp>
      <p:sp>
        <p:nvSpPr>
          <p:cNvPr id="3" name="2 - Θέση κειμένου"/>
          <p:cNvSpPr>
            <a:spLocks noGrp="1"/>
          </p:cNvSpPr>
          <p:nvPr>
            <p:ph type="body" idx="2"/>
          </p:nvPr>
        </p:nvSpPr>
        <p:spPr>
          <a:xfrm>
            <a:off x="812800" y="1752600"/>
            <a:ext cx="21336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9" name="8 - Θέση περιεχομένου"/>
          <p:cNvSpPr>
            <a:spLocks noGrp="1"/>
          </p:cNvSpPr>
          <p:nvPr>
            <p:ph sz="quarter" idx="1"/>
          </p:nvPr>
        </p:nvSpPr>
        <p:spPr>
          <a:xfrm>
            <a:off x="3149600" y="1752600"/>
            <a:ext cx="8534400" cy="44196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3">
        <a:schemeClr val="bg2"/>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2133600" y="5486400"/>
            <a:ext cx="97536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8" name="7 - Ορθογώνιο"/>
          <p:cNvSpPr/>
          <p:nvPr/>
        </p:nvSpPr>
        <p:spPr bwMode="white">
          <a:xfrm>
            <a:off x="-12192" y="4572000"/>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12192" y="4663440"/>
            <a:ext cx="195072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2060448" y="4654296"/>
            <a:ext cx="10131552"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2133600" y="4648200"/>
            <a:ext cx="9753600" cy="685800"/>
          </a:xfrm>
        </p:spPr>
        <p:txBody>
          <a:bodyPr anchor="ctr"/>
          <a:lstStyle>
            <a:lvl1pPr algn="l">
              <a:buNone/>
              <a:defRPr sz="2800" b="0">
                <a:solidFill>
                  <a:srgbClr val="FFFFFF"/>
                </a:solidFill>
              </a:defRPr>
            </a:lvl1pPr>
          </a:lstStyle>
          <a:p>
            <a:r>
              <a:rPr kumimoji="0" lang="el-GR" smtClean="0"/>
              <a:t>Kλικ για επεξεργασία του τίτλου</a:t>
            </a:r>
            <a:endParaRPr kumimoji="0" lang="en-US"/>
          </a:p>
        </p:txBody>
      </p:sp>
      <p:sp>
        <p:nvSpPr>
          <p:cNvPr id="11" name="10 - Ορθογώνιο"/>
          <p:cNvSpPr/>
          <p:nvPr/>
        </p:nvSpPr>
        <p:spPr bwMode="white">
          <a:xfrm>
            <a:off x="1930400" y="0"/>
            <a:ext cx="134112"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Θέση ημερομηνίας"/>
          <p:cNvSpPr>
            <a:spLocks noGrp="1"/>
          </p:cNvSpPr>
          <p:nvPr>
            <p:ph type="dt" sz="half" idx="10"/>
          </p:nvPr>
        </p:nvSpPr>
        <p:spPr>
          <a:xfrm>
            <a:off x="8331200" y="6248401"/>
            <a:ext cx="3556000" cy="365125"/>
          </a:xfrm>
        </p:spPr>
        <p:txBody>
          <a:bodyPr rtlCol="0"/>
          <a:lstStyle/>
          <a:p>
            <a:fld id="{01939BB5-5BAB-4309-AABE-C58372537049}" type="datetimeFigureOut">
              <a:rPr lang="el-GR" smtClean="0"/>
              <a:pPr/>
              <a:t>23/2/2023</a:t>
            </a:fld>
            <a:endParaRPr lang="el-GR"/>
          </a:p>
        </p:txBody>
      </p:sp>
      <p:sp>
        <p:nvSpPr>
          <p:cNvPr id="13" name="12 - Θέση αριθμού διαφάνειας"/>
          <p:cNvSpPr>
            <a:spLocks noGrp="1"/>
          </p:cNvSpPr>
          <p:nvPr>
            <p:ph type="sldNum" sz="quarter" idx="11"/>
          </p:nvPr>
        </p:nvSpPr>
        <p:spPr>
          <a:xfrm>
            <a:off x="0" y="4667249"/>
            <a:ext cx="1930400" cy="663578"/>
          </a:xfrm>
        </p:spPr>
        <p:txBody>
          <a:bodyPr rtlCol="0"/>
          <a:lstStyle>
            <a:lvl1pPr>
              <a:defRPr sz="2800"/>
            </a:lvl1pPr>
          </a:lstStyle>
          <a:p>
            <a:fld id="{3552E854-CA46-4E99-BEA1-4CEC2FC1C111}" type="slidenum">
              <a:rPr lang="el-GR" smtClean="0"/>
              <a:pPr/>
              <a:t>‹#›</a:t>
            </a:fld>
            <a:endParaRPr lang="el-GR"/>
          </a:p>
        </p:txBody>
      </p:sp>
      <p:sp>
        <p:nvSpPr>
          <p:cNvPr id="14" name="13 - Θέση υποσέλιδου"/>
          <p:cNvSpPr>
            <a:spLocks noGrp="1"/>
          </p:cNvSpPr>
          <p:nvPr>
            <p:ph type="ftr" sz="quarter" idx="12"/>
          </p:nvPr>
        </p:nvSpPr>
        <p:spPr>
          <a:xfrm>
            <a:off x="2133600" y="6248207"/>
            <a:ext cx="6096000" cy="365125"/>
          </a:xfrm>
        </p:spPr>
        <p:txBody>
          <a:bodyPr rtlCol="0"/>
          <a:lstStyle/>
          <a:p>
            <a:endParaRPr lang="en-US" dirty="0"/>
          </a:p>
        </p:txBody>
      </p:sp>
      <p:sp>
        <p:nvSpPr>
          <p:cNvPr id="3" name="2 - Θέση εικόνας"/>
          <p:cNvSpPr>
            <a:spLocks noGrp="1"/>
          </p:cNvSpPr>
          <p:nvPr>
            <p:ph type="pic" idx="1"/>
          </p:nvPr>
        </p:nvSpPr>
        <p:spPr>
          <a:xfrm>
            <a:off x="2080768" y="0"/>
            <a:ext cx="10111232" cy="4568952"/>
          </a:xfrm>
          <a:solidFill>
            <a:schemeClr val="accent1">
              <a:tint val="40000"/>
            </a:schemeClr>
          </a:solidFill>
          <a:ln>
            <a:no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812800" y="228600"/>
            <a:ext cx="10871200" cy="9906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816864" y="1600200"/>
            <a:ext cx="10871200" cy="452628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8128000" y="6248401"/>
            <a:ext cx="3556000" cy="365125"/>
          </a:xfrm>
          <a:prstGeom prst="rect">
            <a:avLst/>
          </a:prstGeom>
        </p:spPr>
        <p:txBody>
          <a:bodyPr vert="horz" anchor="ctr" anchorCtr="0"/>
          <a:lstStyle>
            <a:lvl1pPr algn="l" eaLnBrk="1" latinLnBrk="0" hangingPunct="1">
              <a:defRPr kumimoji="0" sz="1400">
                <a:solidFill>
                  <a:schemeClr val="tx2"/>
                </a:solidFill>
              </a:defRPr>
            </a:lvl1pPr>
          </a:lstStyle>
          <a:p>
            <a:fld id="{01939BB5-5BAB-4309-AABE-C58372537049}" type="datetimeFigureOut">
              <a:rPr lang="el-GR" smtClean="0"/>
              <a:pPr/>
              <a:t>23/2/2023</a:t>
            </a:fld>
            <a:endParaRPr lang="el-GR"/>
          </a:p>
        </p:txBody>
      </p:sp>
      <p:sp>
        <p:nvSpPr>
          <p:cNvPr id="3" name="2 - Θέση υποσέλιδου"/>
          <p:cNvSpPr>
            <a:spLocks noGrp="1"/>
          </p:cNvSpPr>
          <p:nvPr>
            <p:ph type="ftr" sz="quarter" idx="3"/>
          </p:nvPr>
        </p:nvSpPr>
        <p:spPr>
          <a:xfrm>
            <a:off x="812801" y="6248207"/>
            <a:ext cx="7228111" cy="365125"/>
          </a:xfrm>
          <a:prstGeom prst="rect">
            <a:avLst/>
          </a:prstGeom>
        </p:spPr>
        <p:txBody>
          <a:bodyPr vert="horz" anchor="ctr"/>
          <a:lstStyle>
            <a:lvl1pPr algn="r" eaLnBrk="1" latinLnBrk="0" hangingPunct="1">
              <a:defRPr kumimoji="0" sz="1400">
                <a:solidFill>
                  <a:schemeClr val="tx2"/>
                </a:solidFill>
              </a:defRPr>
            </a:lvl1pPr>
          </a:lstStyle>
          <a:p>
            <a:endParaRPr lang="el-GR"/>
          </a:p>
        </p:txBody>
      </p:sp>
      <p:sp>
        <p:nvSpPr>
          <p:cNvPr id="7" name="6 - Ορθογώνιο"/>
          <p:cNvSpPr/>
          <p:nvPr/>
        </p:nvSpPr>
        <p:spPr bwMode="white">
          <a:xfrm>
            <a:off x="0" y="1234440"/>
            <a:ext cx="12192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0" y="1280160"/>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787400" y="1280160"/>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0" y="1272222"/>
            <a:ext cx="7112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552E854-CA46-4E99-BEA1-4CEC2FC1C111}"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4170" r:id="rId1"/>
    <p:sldLayoutId id="2147484171" r:id="rId2"/>
    <p:sldLayoutId id="2147484172" r:id="rId3"/>
    <p:sldLayoutId id="2147484173" r:id="rId4"/>
    <p:sldLayoutId id="2147484174" r:id="rId5"/>
    <p:sldLayoutId id="2147484175" r:id="rId6"/>
    <p:sldLayoutId id="2147484176" r:id="rId7"/>
    <p:sldLayoutId id="2147484177" r:id="rId8"/>
    <p:sldLayoutId id="2147484178" r:id="rId9"/>
    <p:sldLayoutId id="2147484179" r:id="rId10"/>
    <p:sldLayoutId id="2147484180"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34145" y="1641763"/>
            <a:ext cx="6442364" cy="1477328"/>
          </a:xfrm>
          <a:prstGeom prst="rect">
            <a:avLst/>
          </a:prstGeom>
          <a:noFill/>
        </p:spPr>
        <p:txBody>
          <a:bodyPr wrap="square" rtlCol="0">
            <a:spAutoFit/>
          </a:bodyPr>
          <a:lstStyle/>
          <a:p>
            <a:pPr algn="ctr"/>
            <a:r>
              <a:rPr lang="el-GR" sz="3000" b="1" dirty="0" smtClean="0"/>
              <a:t>ΤΟ ΝΟΜΟΘΕΤΙΚΟ </a:t>
            </a:r>
            <a:r>
              <a:rPr lang="el-GR" sz="3000" b="1" dirty="0"/>
              <a:t>ΠΛΑΙΣΙΟ </a:t>
            </a:r>
            <a:endParaRPr lang="el-GR" sz="3000" b="1" dirty="0" smtClean="0"/>
          </a:p>
          <a:p>
            <a:pPr algn="ctr"/>
            <a:r>
              <a:rPr lang="el-GR" sz="3000" b="1" dirty="0" smtClean="0"/>
              <a:t>ΣΥΓΚΡΟΤΗΣΗΣ </a:t>
            </a:r>
            <a:r>
              <a:rPr lang="el-GR" sz="3000" b="1" dirty="0"/>
              <a:t>ΚΑΙ ΛΕΙΤΟΥΡΓΙΑΣ </a:t>
            </a:r>
            <a:endParaRPr lang="el-GR" sz="3000" dirty="0"/>
          </a:p>
          <a:p>
            <a:pPr algn="ctr"/>
            <a:r>
              <a:rPr lang="el-GR" sz="3000" b="1" dirty="0" smtClean="0"/>
              <a:t> ΣΥΛΛΟΓΟΥ </a:t>
            </a:r>
            <a:r>
              <a:rPr lang="el-GR" sz="3000" b="1" dirty="0"/>
              <a:t>ΓΟΝΕΩΝ ΚΑΙ ΚΗΔΕΜΟΝΩΝ</a:t>
            </a:r>
            <a:endParaRPr lang="el-GR" sz="3000" dirty="0"/>
          </a:p>
        </p:txBody>
      </p:sp>
      <p:sp>
        <p:nvSpPr>
          <p:cNvPr id="3" name="TextBox 2"/>
          <p:cNvSpPr txBox="1"/>
          <p:nvPr/>
        </p:nvSpPr>
        <p:spPr>
          <a:xfrm>
            <a:off x="3054927" y="3852472"/>
            <a:ext cx="5944622" cy="1815882"/>
          </a:xfrm>
          <a:prstGeom prst="rect">
            <a:avLst/>
          </a:prstGeom>
          <a:noFill/>
        </p:spPr>
        <p:txBody>
          <a:bodyPr wrap="square" rtlCol="0">
            <a:spAutoFit/>
          </a:bodyPr>
          <a:lstStyle/>
          <a:p>
            <a:pPr algn="ctr"/>
            <a:r>
              <a:rPr lang="el-GR" sz="1600" dirty="0" smtClean="0"/>
              <a:t>ΔΙΕΥΘΥΝΣΗ  ΠΡΩΤΟΒΑΘΜΙΑΣ  ΕΚΠΑΙΔΕΥΣΗΣ </a:t>
            </a:r>
            <a:r>
              <a:rPr lang="en-US" sz="1600" dirty="0" smtClean="0"/>
              <a:t> </a:t>
            </a:r>
            <a:r>
              <a:rPr lang="el-GR" sz="1600" dirty="0" smtClean="0"/>
              <a:t>ΚΑΡΔΙΤΣΑΣ</a:t>
            </a:r>
          </a:p>
          <a:p>
            <a:pPr algn="ctr"/>
            <a:r>
              <a:rPr lang="el-GR" sz="1600" dirty="0" smtClean="0"/>
              <a:t>ΕΙΣΗΓΗΤΡΙΑ: </a:t>
            </a:r>
          </a:p>
          <a:p>
            <a:pPr algn="ctr"/>
            <a:r>
              <a:rPr lang="el-GR" sz="1600" dirty="0" smtClean="0"/>
              <a:t>ΜΑΡΙΑ ΚΑΡΙΝΤΖΙΑ</a:t>
            </a:r>
          </a:p>
          <a:p>
            <a:pPr algn="ctr"/>
            <a:r>
              <a:rPr lang="el-GR" sz="1600" dirty="0" smtClean="0"/>
              <a:t>ΕΚΠΑΙΔΕΥΤΙΚΟΣ ΠΕ70</a:t>
            </a:r>
          </a:p>
          <a:p>
            <a:pPr algn="ctr"/>
            <a:r>
              <a:rPr lang="el-GR" sz="1600" dirty="0" smtClean="0"/>
              <a:t>ΠΡΟΪΣΤΑΜΕΝΗ ΕΚΠΑΙΔΕΥΤΙΚΩΝ </a:t>
            </a:r>
            <a:r>
              <a:rPr lang="el-GR" sz="1600" dirty="0" smtClean="0"/>
              <a:t>ΘΕΜΑΤΩΝ</a:t>
            </a:r>
          </a:p>
          <a:p>
            <a:pPr algn="ctr"/>
            <a:endParaRPr lang="el-GR" sz="1600" dirty="0" smtClean="0"/>
          </a:p>
          <a:p>
            <a:pPr algn="ctr"/>
            <a:r>
              <a:rPr lang="el-GR" sz="1600" smtClean="0"/>
              <a:t>Καρδίτσα, 23-02-2023</a:t>
            </a:r>
            <a:endParaRPr lang="el-GR" sz="1600" dirty="0"/>
          </a:p>
        </p:txBody>
      </p:sp>
      <p:sp>
        <p:nvSpPr>
          <p:cNvPr id="4" name="3 - TextBox"/>
          <p:cNvSpPr txBox="1"/>
          <p:nvPr/>
        </p:nvSpPr>
        <p:spPr>
          <a:xfrm>
            <a:off x="1360967" y="467833"/>
            <a:ext cx="9813851" cy="1200329"/>
          </a:xfrm>
          <a:prstGeom prst="rect">
            <a:avLst/>
          </a:prstGeom>
          <a:noFill/>
        </p:spPr>
        <p:txBody>
          <a:bodyPr wrap="square" rtlCol="0">
            <a:spAutoFit/>
          </a:bodyPr>
          <a:lstStyle/>
          <a:p>
            <a:pPr algn="ctr"/>
            <a:r>
              <a:rPr lang="el-GR" sz="2400" b="1" dirty="0" smtClean="0"/>
              <a:t>Επιμορφωτική Συνάντηση ΠΕ.ΚΕ.Σ Θεσσαλίας: «Σχολείο και γονείς: Συνεργασία και συμπόρευση»</a:t>
            </a:r>
          </a:p>
          <a:p>
            <a:pPr algn="ctr"/>
            <a:endParaRPr lang="el-GR" sz="2400" b="1" dirty="0"/>
          </a:p>
        </p:txBody>
      </p:sp>
    </p:spTree>
    <p:extLst>
      <p:ext uri="{BB962C8B-B14F-4D97-AF65-F5344CB8AC3E}">
        <p14:creationId xmlns:p14="http://schemas.microsoft.com/office/powerpoint/2010/main" xmlns="" val="35459097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dirty="0" smtClean="0"/>
              <a:t>Όργανα Διοίκησης-Γενική Συνέλευση </a:t>
            </a:r>
            <a:br>
              <a:rPr lang="el-GR" dirty="0" smtClean="0"/>
            </a:br>
            <a:r>
              <a:rPr lang="el-GR" dirty="0" smtClean="0"/>
              <a:t>Συλλόγου Γονέων</a:t>
            </a:r>
            <a:endParaRPr lang="el-GR" dirty="0"/>
          </a:p>
        </p:txBody>
      </p:sp>
      <p:sp>
        <p:nvSpPr>
          <p:cNvPr id="3" name="2 - Θέση περιεχομένου"/>
          <p:cNvSpPr>
            <a:spLocks noGrp="1"/>
          </p:cNvSpPr>
          <p:nvPr>
            <p:ph sz="quarter" idx="1"/>
          </p:nvPr>
        </p:nvSpPr>
        <p:spPr/>
        <p:txBody>
          <a:bodyPr>
            <a:normAutofit/>
          </a:bodyPr>
          <a:lstStyle/>
          <a:p>
            <a:r>
              <a:rPr lang="el-GR" dirty="0" smtClean="0"/>
              <a:t>η προσωρινή διοίκηση φροντίζει ώστε να συγκληθεί γενική συνέλευση και να γίνουν αρχαιρεσίες σύμφωνα με την Υπουργική απόφαση Δ4/662/23.12.98 &amp; τον Ν. 2621/98.</a:t>
            </a:r>
          </a:p>
          <a:p>
            <a:r>
              <a:rPr lang="el-GR" dirty="0" smtClean="0"/>
              <a:t>Η </a:t>
            </a:r>
            <a:r>
              <a:rPr lang="el-GR" b="1" dirty="0" smtClean="0"/>
              <a:t>Γενική συνέλευση </a:t>
            </a:r>
            <a:r>
              <a:rPr lang="el-GR" dirty="0" smtClean="0"/>
              <a:t>αποτελείται </a:t>
            </a:r>
            <a:r>
              <a:rPr lang="el-GR" b="1" dirty="0" smtClean="0"/>
              <a:t>από όλους τους γονείς </a:t>
            </a:r>
            <a:r>
              <a:rPr lang="el-GR" dirty="0" smtClean="0"/>
              <a:t>των μαθητών του σχολείου οι οποίοι συμμετέχουν αυτοδικαίως.</a:t>
            </a:r>
          </a:p>
          <a:p>
            <a:r>
              <a:rPr lang="el-GR" dirty="0" smtClean="0"/>
              <a:t>Καλούνται </a:t>
            </a:r>
            <a:r>
              <a:rPr lang="el-GR" b="1" dirty="0" smtClean="0"/>
              <a:t>όλοι οι γονείς </a:t>
            </a:r>
            <a:r>
              <a:rPr lang="el-GR" dirty="0" smtClean="0"/>
              <a:t>στις γενικές συνελεύσεις, </a:t>
            </a:r>
            <a:r>
              <a:rPr lang="el-GR" b="1" dirty="0" smtClean="0"/>
              <a:t>όχι μόνο οι εγγεγραμμένοι ως μέλη,</a:t>
            </a:r>
            <a:r>
              <a:rPr lang="el-GR" dirty="0" smtClean="0"/>
              <a:t> και αφού εκπληρώσουν τις υποχρεώσεις τους, μπορούν να γίνουν μέλη του Συλλόγου και να υποβάλουν και υποψηφιότητα για το ΔΣ.</a:t>
            </a:r>
          </a:p>
          <a:p>
            <a:endParaRPr lang="el-GR" dirty="0" smtClean="0"/>
          </a:p>
          <a:p>
            <a:endParaRPr lang="el-GR" dirty="0" smtClean="0"/>
          </a:p>
          <a:p>
            <a:endParaRPr lang="el-GR" dirty="0" smtClean="0"/>
          </a:p>
          <a:p>
            <a:endParaRPr lang="el-GR" dirty="0" smtClean="0"/>
          </a:p>
          <a:p>
            <a:endParaRPr lang="el-GR" dirty="0"/>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dirty="0" smtClean="0"/>
              <a:t>Όργανα Διοίκησης-Διοικητικό Συμβούλιο (1) </a:t>
            </a:r>
            <a:endParaRPr lang="el-GR" dirty="0"/>
          </a:p>
        </p:txBody>
      </p:sp>
      <p:sp>
        <p:nvSpPr>
          <p:cNvPr id="3" name="2 - Θέση περιεχομένου"/>
          <p:cNvSpPr>
            <a:spLocks noGrp="1"/>
          </p:cNvSpPr>
          <p:nvPr>
            <p:ph sz="quarter" idx="1"/>
          </p:nvPr>
        </p:nvSpPr>
        <p:spPr/>
        <p:txBody>
          <a:bodyPr>
            <a:normAutofit fontScale="92500" lnSpcReduction="10000"/>
          </a:bodyPr>
          <a:lstStyle/>
          <a:p>
            <a:r>
              <a:rPr lang="el-GR" dirty="0" smtClean="0"/>
              <a:t>Η εκλογή Διοικητικού Συμβουλίου από </a:t>
            </a:r>
            <a:r>
              <a:rPr lang="el-GR" b="1" dirty="0" smtClean="0"/>
              <a:t>01/09 έως 31/12 κάθε ζυγού έτους</a:t>
            </a:r>
            <a:r>
              <a:rPr lang="el-GR" dirty="0" smtClean="0"/>
              <a:t> με μυστική ψηφοφορία.</a:t>
            </a:r>
          </a:p>
          <a:p>
            <a:r>
              <a:rPr lang="el-GR" dirty="0" smtClean="0"/>
              <a:t>εκλογική διαδικασία προβλέπεται αναλυτικά στο άρθρο 53 του Ν.1566/1985 και </a:t>
            </a:r>
            <a:r>
              <a:rPr lang="el-GR" dirty="0" smtClean="0">
                <a:latin typeface="Calibri" pitchFamily="34" charset="0"/>
                <a:cs typeface="Calibri" pitchFamily="34" charset="0"/>
              </a:rPr>
              <a:t>Υπουργική Απόφαση Δ4/662/1998 (όπως αναδημοσιεύτηκε διορθωμένη στο ΦΕΚ: 77/Β/08-02-1999).</a:t>
            </a:r>
          </a:p>
          <a:p>
            <a:r>
              <a:rPr lang="el-GR" dirty="0" smtClean="0">
                <a:latin typeface="Calibri" pitchFamily="34" charset="0"/>
                <a:cs typeface="Calibri" pitchFamily="34" charset="0"/>
              </a:rPr>
              <a:t>Πρέπει να ψηφίσουν γονείς που εκπροσωπούν τουλάχιστον το 1/3 των μαθητών της σχολικής μονάδας.</a:t>
            </a:r>
          </a:p>
          <a:p>
            <a:r>
              <a:rPr lang="el-GR" dirty="0" smtClean="0">
                <a:latin typeface="Calibri" pitchFamily="34" charset="0"/>
                <a:cs typeface="Calibri" pitchFamily="34" charset="0"/>
              </a:rPr>
              <a:t> Οι γονείς έχουν </a:t>
            </a:r>
            <a:r>
              <a:rPr lang="el-GR" b="1" dirty="0" smtClean="0">
                <a:latin typeface="Calibri" pitchFamily="34" charset="0"/>
                <a:cs typeface="Calibri" pitchFamily="34" charset="0"/>
              </a:rPr>
              <a:t>μία ψήφο ο καθένας </a:t>
            </a:r>
            <a:r>
              <a:rPr lang="el-GR" dirty="0" smtClean="0">
                <a:latin typeface="Calibri" pitchFamily="34" charset="0"/>
                <a:cs typeface="Calibri" pitchFamily="34" charset="0"/>
              </a:rPr>
              <a:t>ανεξάρτητα από πόσα παιδιά εκπροσωπούν.</a:t>
            </a:r>
          </a:p>
          <a:p>
            <a:r>
              <a:rPr lang="el-GR" dirty="0" smtClean="0">
                <a:latin typeface="Calibri" pitchFamily="34" charset="0"/>
                <a:cs typeface="Calibri" pitchFamily="34" charset="0"/>
              </a:rPr>
              <a:t>Οι εκλογές επαναλαμβάνονται μέχρι δύο φορές .</a:t>
            </a:r>
          </a:p>
          <a:p>
            <a:endParaRPr lang="el-GR" dirty="0" smtClean="0"/>
          </a:p>
          <a:p>
            <a:endParaRPr lang="el-GR" dirty="0" smtClean="0"/>
          </a:p>
          <a:p>
            <a:endParaRPr lang="el-GR" dirty="0"/>
          </a:p>
        </p:txBody>
      </p:sp>
    </p:spTree>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Όργανα Διοίκησης-Διοικητικό Συμβούλιο </a:t>
            </a:r>
            <a:r>
              <a:rPr lang="el-GR" dirty="0" smtClean="0"/>
              <a:t>(</a:t>
            </a:r>
            <a:r>
              <a:rPr lang="en-US" dirty="0" smtClean="0"/>
              <a:t>2</a:t>
            </a:r>
            <a:r>
              <a:rPr lang="el-GR" dirty="0" smtClean="0"/>
              <a:t>) </a:t>
            </a:r>
            <a:endParaRPr lang="el-GR" dirty="0"/>
          </a:p>
        </p:txBody>
      </p:sp>
      <p:sp>
        <p:nvSpPr>
          <p:cNvPr id="3" name="Content Placeholder 2"/>
          <p:cNvSpPr>
            <a:spLocks noGrp="1"/>
          </p:cNvSpPr>
          <p:nvPr>
            <p:ph sz="quarter" idx="1"/>
          </p:nvPr>
        </p:nvSpPr>
        <p:spPr/>
        <p:txBody>
          <a:bodyPr>
            <a:normAutofit lnSpcReduction="10000"/>
          </a:bodyPr>
          <a:lstStyle/>
          <a:p>
            <a:r>
              <a:rPr lang="el-GR" b="1" dirty="0"/>
              <a:t>Μετά την τρίτη επανάληψη</a:t>
            </a:r>
            <a:r>
              <a:rPr lang="el-GR" dirty="0"/>
              <a:t>, το ΔΣ του συλλόγου γονέων θεωρείται ότι </a:t>
            </a:r>
            <a:r>
              <a:rPr lang="el-GR" b="1" dirty="0"/>
              <a:t>εκλέγεται νομίμως</a:t>
            </a:r>
            <a:r>
              <a:rPr lang="el-GR" dirty="0"/>
              <a:t> ακόμη κι αν δεν ψηφίσει το 30% των μελών, </a:t>
            </a:r>
            <a:r>
              <a:rPr lang="el-GR" b="1" dirty="0"/>
              <a:t>αλλά δε συμμετέχει στη σχολική επιτροπή, στο σχολικό συμβούλιο και δεν εκπροσωπείται στην ένωση γονέων</a:t>
            </a:r>
            <a:r>
              <a:rPr lang="el-GR" dirty="0"/>
              <a:t>. Το ΔΣ που θα εκλεγεί αναλαμβάνει την ηθική υποχρέωση να ενεργοποιηθεί ώστε σε συνεργασία με τη Διεύθυνση του σχολείου να διενεργήσει εκλογές στις οποίες θα συμμετάσχει το</a:t>
            </a:r>
            <a:r>
              <a:rPr lang="en-US" dirty="0"/>
              <a:t> </a:t>
            </a:r>
            <a:r>
              <a:rPr lang="el-GR" dirty="0">
                <a:cs typeface="Calibri" panose="020F0502020204030204" pitchFamily="34" charset="0"/>
              </a:rPr>
              <a:t>απαιτούμενο ποσοστό. </a:t>
            </a:r>
          </a:p>
          <a:p>
            <a:r>
              <a:rPr lang="el-GR" dirty="0">
                <a:cs typeface="Calibri" panose="020F0502020204030204" pitchFamily="34" charset="0"/>
              </a:rPr>
              <a:t>Η </a:t>
            </a:r>
            <a:r>
              <a:rPr lang="el-GR" b="1" dirty="0">
                <a:cs typeface="Calibri" panose="020F0502020204030204" pitchFamily="34" charset="0"/>
              </a:rPr>
              <a:t>θητεία</a:t>
            </a:r>
            <a:r>
              <a:rPr lang="el-GR" dirty="0">
                <a:cs typeface="Calibri" panose="020F0502020204030204" pitchFamily="34" charset="0"/>
              </a:rPr>
              <a:t> του Διοικητικού Συμβουλίου είναι </a:t>
            </a:r>
            <a:r>
              <a:rPr lang="el-GR" b="1" dirty="0">
                <a:cs typeface="Calibri" panose="020F0502020204030204" pitchFamily="34" charset="0"/>
              </a:rPr>
              <a:t>διετής</a:t>
            </a:r>
            <a:r>
              <a:rPr lang="el-GR" dirty="0">
                <a:cs typeface="Calibri" panose="020F0502020204030204" pitchFamily="34" charset="0"/>
              </a:rPr>
              <a:t> και λήγει αυτοδικαίως στην περίπτωση που τα τέκνα των μελών δεν φοιτούν πλέον στο σχολείο. </a:t>
            </a:r>
          </a:p>
          <a:p>
            <a:endParaRPr lang="el-GR" dirty="0"/>
          </a:p>
        </p:txBody>
      </p:sp>
    </p:spTree>
    <p:extLst>
      <p:ext uri="{BB962C8B-B14F-4D97-AF65-F5344CB8AC3E}">
        <p14:creationId xmlns:p14="http://schemas.microsoft.com/office/powerpoint/2010/main" xmlns="" val="231103183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Υπερκείμενες Οργανώσεις</a:t>
            </a:r>
            <a:endParaRPr lang="el-GR" dirty="0"/>
          </a:p>
        </p:txBody>
      </p:sp>
      <p:sp>
        <p:nvSpPr>
          <p:cNvPr id="9" name="8 - Ορθογώνιο"/>
          <p:cNvSpPr/>
          <p:nvPr/>
        </p:nvSpPr>
        <p:spPr>
          <a:xfrm>
            <a:off x="1397479" y="4994695"/>
            <a:ext cx="2268747" cy="9575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7 - TextBox"/>
          <p:cNvSpPr txBox="1"/>
          <p:nvPr/>
        </p:nvSpPr>
        <p:spPr>
          <a:xfrm>
            <a:off x="1518248" y="5072332"/>
            <a:ext cx="1966823" cy="646331"/>
          </a:xfrm>
          <a:prstGeom prst="rect">
            <a:avLst/>
          </a:prstGeom>
          <a:noFill/>
        </p:spPr>
        <p:txBody>
          <a:bodyPr wrap="square" rtlCol="0">
            <a:spAutoFit/>
          </a:bodyPr>
          <a:lstStyle/>
          <a:p>
            <a:pPr algn="ctr"/>
            <a:r>
              <a:rPr lang="el-GR" dirty="0" smtClean="0"/>
              <a:t>Σύλλογοι Γονέων και Κηδεμόνων</a:t>
            </a:r>
            <a:endParaRPr lang="el-GR" dirty="0"/>
          </a:p>
        </p:txBody>
      </p:sp>
      <p:sp>
        <p:nvSpPr>
          <p:cNvPr id="10" name="9 - Ορθογώνιο"/>
          <p:cNvSpPr/>
          <p:nvPr/>
        </p:nvSpPr>
        <p:spPr>
          <a:xfrm>
            <a:off x="3697856" y="4060167"/>
            <a:ext cx="2268747" cy="957532"/>
          </a:xfrm>
          <a:prstGeom prst="rect">
            <a:avLst/>
          </a:prstGeom>
          <a:solidFill>
            <a:schemeClr val="accent1">
              <a:alpha val="3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10 - Ορθογώνιο"/>
          <p:cNvSpPr/>
          <p:nvPr/>
        </p:nvSpPr>
        <p:spPr>
          <a:xfrm>
            <a:off x="5983857" y="3094009"/>
            <a:ext cx="2268747" cy="957532"/>
          </a:xfrm>
          <a:prstGeom prst="rect">
            <a:avLst/>
          </a:prstGeom>
          <a:solidFill>
            <a:schemeClr val="accent1">
              <a:alpha val="3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11 - Ορθογώνιο"/>
          <p:cNvSpPr/>
          <p:nvPr/>
        </p:nvSpPr>
        <p:spPr>
          <a:xfrm>
            <a:off x="8269855" y="1837426"/>
            <a:ext cx="2268747" cy="12393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 name="12 - TextBox"/>
          <p:cNvSpPr txBox="1"/>
          <p:nvPr/>
        </p:nvSpPr>
        <p:spPr>
          <a:xfrm>
            <a:off x="3887637" y="4180936"/>
            <a:ext cx="1966823" cy="646331"/>
          </a:xfrm>
          <a:prstGeom prst="rect">
            <a:avLst/>
          </a:prstGeom>
          <a:noFill/>
        </p:spPr>
        <p:txBody>
          <a:bodyPr wrap="square" rtlCol="0">
            <a:spAutoFit/>
          </a:bodyPr>
          <a:lstStyle/>
          <a:p>
            <a:pPr algn="ctr"/>
            <a:r>
              <a:rPr lang="el-GR" dirty="0" smtClean="0"/>
              <a:t>Ενώσεις Γονέων και Κηδεμόνων</a:t>
            </a:r>
            <a:endParaRPr lang="el-GR" dirty="0"/>
          </a:p>
        </p:txBody>
      </p:sp>
      <p:sp>
        <p:nvSpPr>
          <p:cNvPr id="14" name="13 - TextBox"/>
          <p:cNvSpPr txBox="1"/>
          <p:nvPr/>
        </p:nvSpPr>
        <p:spPr>
          <a:xfrm>
            <a:off x="6021239" y="3249283"/>
            <a:ext cx="2199736" cy="646331"/>
          </a:xfrm>
          <a:prstGeom prst="rect">
            <a:avLst/>
          </a:prstGeom>
          <a:noFill/>
        </p:spPr>
        <p:txBody>
          <a:bodyPr wrap="square" rtlCol="0">
            <a:spAutoFit/>
          </a:bodyPr>
          <a:lstStyle/>
          <a:p>
            <a:pPr algn="ctr"/>
            <a:r>
              <a:rPr lang="el-GR" dirty="0" smtClean="0"/>
              <a:t>Ομοσπονδία Γονέων και Κηδεμόνων</a:t>
            </a:r>
            <a:endParaRPr lang="el-GR" dirty="0"/>
          </a:p>
        </p:txBody>
      </p:sp>
      <p:sp>
        <p:nvSpPr>
          <p:cNvPr id="15" name="14 - TextBox"/>
          <p:cNvSpPr txBox="1"/>
          <p:nvPr/>
        </p:nvSpPr>
        <p:spPr>
          <a:xfrm>
            <a:off x="8298611" y="1860430"/>
            <a:ext cx="2173857" cy="923330"/>
          </a:xfrm>
          <a:prstGeom prst="rect">
            <a:avLst/>
          </a:prstGeom>
          <a:noFill/>
        </p:spPr>
        <p:txBody>
          <a:bodyPr wrap="square" rtlCol="0">
            <a:spAutoFit/>
          </a:bodyPr>
          <a:lstStyle/>
          <a:p>
            <a:pPr algn="ctr"/>
            <a:r>
              <a:rPr lang="el-GR" dirty="0" smtClean="0"/>
              <a:t>Συνομοσπονδία Γονέων και Κηδεμόνων</a:t>
            </a:r>
            <a:endParaRPr lang="el-GR" dirty="0"/>
          </a:p>
        </p:txBody>
      </p:sp>
      <p:sp>
        <p:nvSpPr>
          <p:cNvPr id="16" name="15 - Καμπύλο βέλος προς τα κάτω"/>
          <p:cNvSpPr/>
          <p:nvPr/>
        </p:nvSpPr>
        <p:spPr>
          <a:xfrm rot="19610228">
            <a:off x="2053089" y="3743864"/>
            <a:ext cx="1664898" cy="8885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17" name="16 - Καμπύλο βέλος προς τα κάτω"/>
          <p:cNvSpPr/>
          <p:nvPr/>
        </p:nvSpPr>
        <p:spPr>
          <a:xfrm rot="19610228">
            <a:off x="4336211" y="2783456"/>
            <a:ext cx="1664898" cy="8885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18" name="17 - Καμπύλο βέλος προς τα κάτω"/>
          <p:cNvSpPr/>
          <p:nvPr/>
        </p:nvSpPr>
        <p:spPr>
          <a:xfrm rot="19610228">
            <a:off x="6613586" y="1800045"/>
            <a:ext cx="1664898" cy="8885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19" name="18 - TextBox"/>
          <p:cNvSpPr txBox="1"/>
          <p:nvPr/>
        </p:nvSpPr>
        <p:spPr>
          <a:xfrm>
            <a:off x="612476" y="3355677"/>
            <a:ext cx="1820174" cy="923330"/>
          </a:xfrm>
          <a:prstGeom prst="rect">
            <a:avLst/>
          </a:prstGeom>
          <a:noFill/>
        </p:spPr>
        <p:txBody>
          <a:bodyPr wrap="square" rtlCol="0">
            <a:spAutoFit/>
          </a:bodyPr>
          <a:lstStyle/>
          <a:p>
            <a:pPr algn="ctr"/>
            <a:r>
              <a:rPr lang="el-GR" dirty="0" smtClean="0"/>
              <a:t>Κοινότητα, Δήμο ή </a:t>
            </a:r>
            <a:r>
              <a:rPr lang="el-GR" dirty="0" err="1" smtClean="0"/>
              <a:t>Δημ</a:t>
            </a:r>
            <a:r>
              <a:rPr lang="el-GR" dirty="0" smtClean="0"/>
              <a:t>. Διαμέρισμα</a:t>
            </a:r>
            <a:endParaRPr lang="el-GR" dirty="0"/>
          </a:p>
        </p:txBody>
      </p:sp>
      <p:sp>
        <p:nvSpPr>
          <p:cNvPr id="20" name="19 - TextBox"/>
          <p:cNvSpPr txBox="1"/>
          <p:nvPr/>
        </p:nvSpPr>
        <p:spPr>
          <a:xfrm>
            <a:off x="2714446" y="2697193"/>
            <a:ext cx="1820174" cy="646331"/>
          </a:xfrm>
          <a:prstGeom prst="rect">
            <a:avLst/>
          </a:prstGeom>
          <a:noFill/>
        </p:spPr>
        <p:txBody>
          <a:bodyPr wrap="square" rtlCol="0">
            <a:spAutoFit/>
          </a:bodyPr>
          <a:lstStyle/>
          <a:p>
            <a:pPr algn="ctr"/>
            <a:r>
              <a:rPr lang="el-GR" dirty="0" smtClean="0"/>
              <a:t>Σε επίπεδο νομού</a:t>
            </a:r>
            <a:endParaRPr lang="el-GR" dirty="0"/>
          </a:p>
        </p:txBody>
      </p:sp>
      <p:sp>
        <p:nvSpPr>
          <p:cNvPr id="21" name="20 - TextBox"/>
          <p:cNvSpPr txBox="1"/>
          <p:nvPr/>
        </p:nvSpPr>
        <p:spPr>
          <a:xfrm>
            <a:off x="4997570" y="1909314"/>
            <a:ext cx="1820174" cy="369332"/>
          </a:xfrm>
          <a:prstGeom prst="rect">
            <a:avLst/>
          </a:prstGeom>
          <a:noFill/>
        </p:spPr>
        <p:txBody>
          <a:bodyPr wrap="square" rtlCol="0">
            <a:spAutoFit/>
          </a:bodyPr>
          <a:lstStyle/>
          <a:p>
            <a:pPr algn="ctr"/>
            <a:r>
              <a:rPr lang="el-GR" dirty="0" smtClean="0"/>
              <a:t>Πανελλήνια</a:t>
            </a:r>
            <a:endParaRPr lang="el-GR" dirty="0"/>
          </a:p>
        </p:txBody>
      </p:sp>
      <p:sp>
        <p:nvSpPr>
          <p:cNvPr id="22" name="21 - TextBox"/>
          <p:cNvSpPr txBox="1"/>
          <p:nvPr/>
        </p:nvSpPr>
        <p:spPr>
          <a:xfrm>
            <a:off x="8281357" y="2734575"/>
            <a:ext cx="2234243" cy="338554"/>
          </a:xfrm>
          <a:prstGeom prst="rect">
            <a:avLst/>
          </a:prstGeom>
          <a:noFill/>
        </p:spPr>
        <p:txBody>
          <a:bodyPr wrap="square" rtlCol="0">
            <a:spAutoFit/>
          </a:bodyPr>
          <a:lstStyle/>
          <a:p>
            <a:r>
              <a:rPr lang="en-US" sz="1600" dirty="0" smtClean="0">
                <a:latin typeface="Calibri" pitchFamily="34" charset="0"/>
                <a:cs typeface="Calibri" pitchFamily="34" charset="0"/>
              </a:rPr>
              <a:t>http://www.asgme.gr/</a:t>
            </a:r>
            <a:endParaRPr lang="el-GR" sz="1600" dirty="0">
              <a:latin typeface="Calibri" pitchFamily="34" charset="0"/>
              <a:cs typeface="Calibri" pitchFamily="34" charset="0"/>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Συμμετοχή σε άλλες οργανώσεις</a:t>
            </a:r>
            <a:endParaRPr lang="el-GR" dirty="0"/>
          </a:p>
        </p:txBody>
      </p:sp>
      <p:sp>
        <p:nvSpPr>
          <p:cNvPr id="3" name="2 - Θέση περιεχομένου"/>
          <p:cNvSpPr>
            <a:spLocks noGrp="1"/>
          </p:cNvSpPr>
          <p:nvPr>
            <p:ph sz="quarter" idx="1"/>
          </p:nvPr>
        </p:nvSpPr>
        <p:spPr/>
        <p:txBody>
          <a:bodyPr/>
          <a:lstStyle/>
          <a:p>
            <a:pPr lvl="0"/>
            <a:r>
              <a:rPr lang="el-GR" sz="3200" b="1" dirty="0" smtClean="0"/>
              <a:t>Επιτροπές Παιδείας των Δήμων </a:t>
            </a:r>
            <a:r>
              <a:rPr lang="el-GR" sz="3200" dirty="0" smtClean="0"/>
              <a:t>(άρθρο 50 του Ν.1566/1985)</a:t>
            </a:r>
          </a:p>
          <a:p>
            <a:pPr lvl="0"/>
            <a:endParaRPr lang="el-GR" sz="3200" b="1" dirty="0" smtClean="0"/>
          </a:p>
          <a:p>
            <a:pPr lvl="0"/>
            <a:r>
              <a:rPr lang="el-GR" sz="3200" b="1" dirty="0" smtClean="0"/>
              <a:t>Σχολικές Επιτροπές του Δήμου </a:t>
            </a:r>
            <a:r>
              <a:rPr lang="el-GR" sz="3200" dirty="0" smtClean="0"/>
              <a:t>(άρθρο 1 της Υ.Α. 8440/2011)</a:t>
            </a:r>
          </a:p>
          <a:p>
            <a:pPr lvl="0"/>
            <a:endParaRPr lang="el-GR" sz="3200" dirty="0" smtClean="0"/>
          </a:p>
          <a:p>
            <a:pPr lvl="0"/>
            <a:r>
              <a:rPr lang="el-GR" sz="3200" b="1" dirty="0" smtClean="0"/>
              <a:t>Σχολικά Συμβούλια </a:t>
            </a:r>
            <a:r>
              <a:rPr lang="el-GR" sz="3200" dirty="0" smtClean="0"/>
              <a:t>(άρθρο 51 του Ν1566/1985, όπως τροποποιήθηκε με τις διατάξεις του άρθρου 107 του Ν4823/2021)</a:t>
            </a:r>
          </a:p>
          <a:p>
            <a:pPr lvl="0"/>
            <a:endParaRPr lang="el-GR" sz="3200" dirty="0" smtClean="0"/>
          </a:p>
          <a:p>
            <a:pPr lvl="0"/>
            <a:endParaRPr lang="el-GR" sz="3200" dirty="0" smtClean="0"/>
          </a:p>
          <a:p>
            <a:pPr lvl="0"/>
            <a:endParaRPr lang="el-GR" sz="3200" b="1" dirty="0" smtClean="0">
              <a:effectLst>
                <a:outerShdw blurRad="38100" dist="38100" dir="2700000" algn="tl">
                  <a:srgbClr val="000000">
                    <a:alpha val="43137"/>
                  </a:srgbClr>
                </a:outerShdw>
              </a:effectLst>
            </a:endParaRPr>
          </a:p>
          <a:p>
            <a:pPr>
              <a:buNone/>
            </a:pPr>
            <a:endParaRPr lang="el-GR" dirty="0"/>
          </a:p>
        </p:txBody>
      </p:sp>
    </p:spTree>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Εποπτεία</a:t>
            </a:r>
            <a:endParaRPr lang="el-GR" dirty="0"/>
          </a:p>
        </p:txBody>
      </p:sp>
      <p:sp>
        <p:nvSpPr>
          <p:cNvPr id="3" name="2 - Θέση περιεχομένου"/>
          <p:cNvSpPr>
            <a:spLocks noGrp="1"/>
          </p:cNvSpPr>
          <p:nvPr>
            <p:ph sz="quarter" idx="1"/>
          </p:nvPr>
        </p:nvSpPr>
        <p:spPr/>
        <p:txBody>
          <a:bodyPr/>
          <a:lstStyle/>
          <a:p>
            <a:r>
              <a:rPr lang="el-GR" dirty="0" smtClean="0"/>
              <a:t>Η εποπτεία από 01/01/2011 αποτελεί αρμοδιότητα των Δήμων (άρθρο 94 παρ. 4 </a:t>
            </a:r>
            <a:r>
              <a:rPr lang="el-GR" dirty="0" err="1" smtClean="0"/>
              <a:t>περ</a:t>
            </a:r>
            <a:r>
              <a:rPr lang="el-GR" dirty="0" smtClean="0"/>
              <a:t>. 19 Ν3852/2010)</a:t>
            </a:r>
          </a:p>
          <a:p>
            <a:pPr>
              <a:buNone/>
            </a:pPr>
            <a:endParaRPr lang="el-GR" dirty="0" smtClean="0"/>
          </a:p>
          <a:p>
            <a:pPr>
              <a:buNone/>
            </a:pPr>
            <a:endParaRPr lang="el-GR" b="1" dirty="0" smtClean="0"/>
          </a:p>
          <a:p>
            <a:r>
              <a:rPr lang="el-GR" b="1" dirty="0" smtClean="0"/>
              <a:t>Ο/Η διευθυντής/</a:t>
            </a:r>
            <a:r>
              <a:rPr lang="el-GR" b="1" dirty="0" err="1" smtClean="0"/>
              <a:t>ντρια</a:t>
            </a:r>
            <a:r>
              <a:rPr lang="el-GR" b="1" dirty="0" smtClean="0"/>
              <a:t> του σχολείου, όπου δεν έχει ιδρυθεί ΣΓΚ, έχει εκ του νόμου υποχρέωση να συγκαλέσει γενική συνέλευση. </a:t>
            </a:r>
          </a:p>
          <a:p>
            <a:endParaRPr lang="el-GR" dirty="0"/>
          </a:p>
        </p:txBody>
      </p:sp>
    </p:spTree>
  </p:cSld>
  <p:clrMapOvr>
    <a:masterClrMapping/>
  </p:clrMapOvr>
  <p:transition spd="slow">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16727" y="1427018"/>
            <a:ext cx="8271164" cy="1754326"/>
          </a:xfrm>
          <a:prstGeom prst="rect">
            <a:avLst/>
          </a:prstGeom>
          <a:noFill/>
        </p:spPr>
        <p:txBody>
          <a:bodyPr wrap="square" rtlCol="0">
            <a:spAutoFit/>
          </a:bodyPr>
          <a:lstStyle/>
          <a:p>
            <a:pPr algn="ctr"/>
            <a:r>
              <a:rPr lang="el-GR" sz="5400" dirty="0" smtClean="0"/>
              <a:t>Σας ευχαριστώ για την προσοχή σας.</a:t>
            </a:r>
            <a:endParaRPr lang="el-GR" sz="5400" dirty="0"/>
          </a:p>
        </p:txBody>
      </p:sp>
    </p:spTree>
    <p:extLst>
      <p:ext uri="{BB962C8B-B14F-4D97-AF65-F5344CB8AC3E}">
        <p14:creationId xmlns:p14="http://schemas.microsoft.com/office/powerpoint/2010/main" xmlns="" val="1227289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Τι είναι ο σύλλογος γονέων; (1)</a:t>
            </a:r>
            <a:endParaRPr lang="el-GR" dirty="0"/>
          </a:p>
        </p:txBody>
      </p:sp>
      <p:sp>
        <p:nvSpPr>
          <p:cNvPr id="3" name="2 - Θέση περιεχομένου"/>
          <p:cNvSpPr>
            <a:spLocks noGrp="1"/>
          </p:cNvSpPr>
          <p:nvPr>
            <p:ph sz="quarter" idx="1"/>
          </p:nvPr>
        </p:nvSpPr>
        <p:spPr/>
        <p:txBody>
          <a:bodyPr>
            <a:normAutofit/>
          </a:bodyPr>
          <a:lstStyle/>
          <a:p>
            <a:pPr algn="ctr">
              <a:buNone/>
            </a:pPr>
            <a:r>
              <a:rPr lang="el-GR" sz="2400" b="1" dirty="0" smtClean="0"/>
              <a:t>Σωματείο</a:t>
            </a:r>
          </a:p>
          <a:p>
            <a:pPr>
              <a:buFont typeface="Wingdings" pitchFamily="2" charset="2"/>
              <a:buChar char="q"/>
            </a:pPr>
            <a:r>
              <a:rPr lang="el-GR" sz="2400" b="1" dirty="0" smtClean="0"/>
              <a:t>Ένωση προσώπων </a:t>
            </a:r>
            <a:r>
              <a:rPr lang="el-GR" sz="2400" dirty="0" smtClean="0"/>
              <a:t>που επιδιώκει  σκοπό  μη  κερδοσκοπικό  </a:t>
            </a:r>
            <a:endParaRPr lang="en-US" sz="2400" dirty="0" smtClean="0"/>
          </a:p>
          <a:p>
            <a:pPr>
              <a:buFont typeface="Wingdings" pitchFamily="2" charset="2"/>
              <a:buChar char="q"/>
            </a:pPr>
            <a:r>
              <a:rPr lang="el-GR" sz="2400" dirty="0" smtClean="0"/>
              <a:t>αποκτά προσωπικότητα  όταν  εγγραφεί  σε ειδικό δημόσιο βιβλίο (σωματείο) που τηρείται στο πρωτοδικείο της έδρας  του. </a:t>
            </a:r>
            <a:r>
              <a:rPr lang="en-US" sz="2400" dirty="0" smtClean="0">
                <a:latin typeface="Calibri" pitchFamily="34" charset="0"/>
                <a:cs typeface="Calibri" pitchFamily="34" charset="0"/>
              </a:rPr>
              <a:t>(</a:t>
            </a:r>
            <a:r>
              <a:rPr lang="el-GR" sz="2400" dirty="0" smtClean="0">
                <a:latin typeface="Calibri" pitchFamily="34" charset="0"/>
                <a:cs typeface="Calibri" pitchFamily="34" charset="0"/>
              </a:rPr>
              <a:t>Αστικός Κώδικας, Π.Δ. 456/1984, άρθρο 78).</a:t>
            </a:r>
          </a:p>
          <a:p>
            <a:r>
              <a:rPr lang="el-GR" sz="2400" b="1" dirty="0" smtClean="0"/>
              <a:t>Οι Σύλλογοι Γονέων και Κηδεμόνων </a:t>
            </a:r>
            <a:r>
              <a:rPr lang="el-GR" sz="2400" dirty="0" smtClean="0"/>
              <a:t>(N.2621/1998) είναι Νομικά Πρόσωπα Ιδιωτικού Δικαίου μη κερδοσκοπικού χαρακτήρα. Δηλαδή </a:t>
            </a:r>
            <a:r>
              <a:rPr lang="el-GR" sz="2400" b="1" dirty="0" smtClean="0"/>
              <a:t>δεν αποβλέπουν στην επίτευξη του κέρδους, αλλά στην εξυπηρέτηση του σκοπού τους,</a:t>
            </a:r>
            <a:r>
              <a:rPr lang="el-GR" sz="2400" dirty="0" smtClean="0"/>
              <a:t> βάσει καταστατικού. </a:t>
            </a:r>
          </a:p>
          <a:p>
            <a:r>
              <a:rPr lang="el-GR" sz="2400" dirty="0" smtClean="0"/>
              <a:t>Λειτουργούν βάσει του Αστικού Κώδικα (Α.Κ.) και η σύστασή τους τείνει στην επίτευξη ή προαγωγή μη κερδοσκοπικού σκοπού.</a:t>
            </a:r>
          </a:p>
          <a:p>
            <a:pPr>
              <a:buFont typeface="Wingdings" pitchFamily="2" charset="2"/>
              <a:buChar char="q"/>
            </a:pPr>
            <a:endParaRPr lang="el-GR" sz="2400" dirty="0" smtClean="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Τι είναι ο σύλλογος γονέων; (2)</a:t>
            </a:r>
            <a:endParaRPr lang="el-GR" dirty="0"/>
          </a:p>
        </p:txBody>
      </p:sp>
      <p:sp>
        <p:nvSpPr>
          <p:cNvPr id="3" name="2 - Θέση περιεχομένου"/>
          <p:cNvSpPr>
            <a:spLocks noGrp="1"/>
          </p:cNvSpPr>
          <p:nvPr>
            <p:ph sz="quarter" idx="1"/>
          </p:nvPr>
        </p:nvSpPr>
        <p:spPr/>
        <p:txBody>
          <a:bodyPr>
            <a:normAutofit fontScale="85000" lnSpcReduction="20000"/>
          </a:bodyPr>
          <a:lstStyle/>
          <a:p>
            <a:pPr algn="ctr">
              <a:buNone/>
            </a:pPr>
            <a:r>
              <a:rPr lang="el-GR" sz="3200" dirty="0" smtClean="0"/>
              <a:t> Ν. 1566/1985 όπως τροποποιήθηκε και ισχύει</a:t>
            </a:r>
          </a:p>
          <a:p>
            <a:pPr algn="ctr">
              <a:buNone/>
            </a:pPr>
            <a:endParaRPr lang="el-GR" sz="3200" dirty="0" smtClean="0"/>
          </a:p>
          <a:p>
            <a:r>
              <a:rPr lang="el-GR" sz="3200" dirty="0" smtClean="0"/>
              <a:t>Οι γονείς των μαθητών </a:t>
            </a:r>
            <a:r>
              <a:rPr lang="el-GR" sz="3200" b="1" dirty="0" smtClean="0"/>
              <a:t>κάθε δημόσιου </a:t>
            </a:r>
            <a:r>
              <a:rPr lang="el-GR" sz="3200" dirty="0" smtClean="0"/>
              <a:t>σχολείου συγκροτούν </a:t>
            </a:r>
            <a:r>
              <a:rPr lang="el-GR" sz="3200" b="1" dirty="0" smtClean="0"/>
              <a:t>έναν σύλλογο γονέων</a:t>
            </a:r>
            <a:r>
              <a:rPr lang="el-GR" sz="3200" dirty="0" smtClean="0"/>
              <a:t> που φέρει την επωνυμία του σχολείου και συμμετέχουν αυτοδίκαια σε αυτόν.</a:t>
            </a:r>
          </a:p>
          <a:p>
            <a:r>
              <a:rPr lang="el-GR" sz="3200" dirty="0" smtClean="0"/>
              <a:t>Στην έννοια των γονέων κατά το νόμο αυτόν, περιλαμβάνονται οι γονείς, οι επίτροποι ή οι αντιπρόσωποί τους.</a:t>
            </a:r>
          </a:p>
          <a:p>
            <a:r>
              <a:rPr lang="el-GR" sz="3200" dirty="0" smtClean="0"/>
              <a:t>Οι διατάξεις αυτού του άρθρου εφαρμόζονται και για τους συλλόγους γονέων των μαθητών των ιδιωτικών σχολικών μονάδων.</a:t>
            </a:r>
          </a:p>
          <a:p>
            <a:r>
              <a:rPr lang="el-GR" sz="3200" dirty="0" smtClean="0"/>
              <a:t> Η εκπροσώπηση των γονέων, μέσω άλλου προσώπου, επιτρέπεται μόνο κατόπιν έγγραφης νομίμως επικυρωμένης εξουσιοδότησης ή συμβολαιογραφικού πληρεξουσίου.</a:t>
            </a:r>
          </a:p>
          <a:p>
            <a:endParaRPr lang="el-GR" dirty="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Γενικό Νομοθετικό Πλαίσιο</a:t>
            </a:r>
            <a:endParaRPr lang="el-GR" dirty="0"/>
          </a:p>
        </p:txBody>
      </p:sp>
      <p:sp>
        <p:nvSpPr>
          <p:cNvPr id="3" name="2 - Θέση περιεχομένου"/>
          <p:cNvSpPr>
            <a:spLocks noGrp="1"/>
          </p:cNvSpPr>
          <p:nvPr>
            <p:ph sz="quarter" idx="1"/>
          </p:nvPr>
        </p:nvSpPr>
        <p:spPr/>
        <p:txBody>
          <a:bodyPr>
            <a:normAutofit lnSpcReduction="10000"/>
          </a:bodyPr>
          <a:lstStyle/>
          <a:p>
            <a:r>
              <a:rPr lang="el-GR" dirty="0" smtClean="0"/>
              <a:t>Ν. 1566/1985 (ΦΕΚ: 167/Α/30-09-1985), άρθρο 53 περί "Συγκρότησης Οργανώσεων«, όπως τροποποιήθηκε από</a:t>
            </a:r>
          </a:p>
          <a:p>
            <a:r>
              <a:rPr lang="el-GR" dirty="0" smtClean="0"/>
              <a:t>Ν.2621/1998 (ΦΕΚ: 136/Α/23-06-1998) , άρθρο 2, παρ. 1β και</a:t>
            </a:r>
          </a:p>
          <a:p>
            <a:r>
              <a:rPr lang="el-GR" dirty="0" smtClean="0"/>
              <a:t>Ν.4415/2016 (ΦΕΚ: 159/</a:t>
            </a:r>
            <a:r>
              <a:rPr lang="en-US" dirty="0" smtClean="0">
                <a:latin typeface="Calibri" pitchFamily="34" charset="0"/>
                <a:cs typeface="Calibri" pitchFamily="34" charset="0"/>
              </a:rPr>
              <a:t>A/06-09-2016)</a:t>
            </a:r>
            <a:r>
              <a:rPr lang="el-GR" dirty="0" smtClean="0">
                <a:latin typeface="Calibri" pitchFamily="34" charset="0"/>
                <a:cs typeface="Calibri" pitchFamily="34" charset="0"/>
              </a:rPr>
              <a:t>, άρθρο 51</a:t>
            </a:r>
          </a:p>
          <a:p>
            <a:r>
              <a:rPr lang="el-GR" dirty="0" smtClean="0">
                <a:latin typeface="Calibri" pitchFamily="34" charset="0"/>
                <a:cs typeface="Calibri" pitchFamily="34" charset="0"/>
              </a:rPr>
              <a:t>Υπουργική Απόφαση Δ4/662/1998 (ΦΕΚ: 1331/Β/31-12-1998, για τη "Συγκρότηση και λειτουργία οργανώσεων γονέων των μαθητών των σχολείων Πρωτοβάθμιας και Δευτεροβάθμιας Εκπαίδευσης", η οποία αναδημοσιεύτηκε διορθωμένη στο ΦΕΚ: 77/Β/08-02-1999).</a:t>
            </a:r>
          </a:p>
          <a:p>
            <a:r>
              <a:rPr lang="el-GR" dirty="0" smtClean="0">
                <a:latin typeface="Calibri" pitchFamily="34" charset="0"/>
                <a:cs typeface="Calibri" pitchFamily="34" charset="0"/>
              </a:rPr>
              <a:t>Αστικός Κώδικας Π.Δ.456/1984 (ΦΕΚ: 164/Α/24-10-1984), άρθρα 78-107.</a:t>
            </a:r>
          </a:p>
          <a:p>
            <a:endParaRPr lang="el-GR" dirty="0">
              <a:latin typeface="Calibri" pitchFamily="34" charset="0"/>
              <a:cs typeface="Calibri" pitchFamily="34" charset="0"/>
            </a:endParaRPr>
          </a:p>
        </p:txBody>
      </p:sp>
    </p:spTree>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11383" y="1798820"/>
            <a:ext cx="10016836" cy="3970318"/>
          </a:xfrm>
          <a:prstGeom prst="rect">
            <a:avLst/>
          </a:prstGeom>
          <a:noFill/>
        </p:spPr>
        <p:txBody>
          <a:bodyPr wrap="square" rtlCol="0">
            <a:spAutoFit/>
          </a:bodyPr>
          <a:lstStyle/>
          <a:p>
            <a:endParaRPr lang="el-GR" sz="2800" dirty="0" smtClean="0"/>
          </a:p>
          <a:p>
            <a:pPr marL="342900" indent="-342900">
              <a:buFont typeface="Arial" panose="020B0604020202020204" pitchFamily="34" charset="0"/>
              <a:buChar char="•"/>
            </a:pPr>
            <a:r>
              <a:rPr lang="el-GR" sz="2800" dirty="0" smtClean="0"/>
              <a:t>γονείς και κηδεμόνες των μαθητών </a:t>
            </a:r>
            <a:r>
              <a:rPr lang="el-GR" sz="2800" b="1" u="sng" dirty="0" smtClean="0"/>
              <a:t>συμμετέχουν ενισχυτικά και επικουρικά στη δράση του σχολείου</a:t>
            </a:r>
          </a:p>
          <a:p>
            <a:endParaRPr lang="el-GR" sz="2800" b="1" u="sng" dirty="0" smtClean="0"/>
          </a:p>
          <a:p>
            <a:pPr marL="342900" indent="-342900">
              <a:buFont typeface="Arial" panose="020B0604020202020204" pitchFamily="34" charset="0"/>
              <a:buChar char="•"/>
            </a:pPr>
            <a:r>
              <a:rPr lang="el-GR" sz="2800" b="1" u="sng" dirty="0" smtClean="0"/>
              <a:t>συμβάλλουν στην επίλυση προβλημάτων</a:t>
            </a:r>
          </a:p>
          <a:p>
            <a:endParaRPr lang="el-GR" sz="2800" b="1" u="sng" dirty="0" smtClean="0"/>
          </a:p>
          <a:p>
            <a:pPr marL="342900" indent="-342900">
              <a:buFont typeface="Arial" panose="020B0604020202020204" pitchFamily="34" charset="0"/>
              <a:buChar char="•"/>
            </a:pPr>
            <a:r>
              <a:rPr lang="el-GR" sz="2800" dirty="0" smtClean="0"/>
              <a:t>έμφαση στη συλλογική </a:t>
            </a:r>
            <a:r>
              <a:rPr lang="el-GR" sz="2800" dirty="0"/>
              <a:t>προσπάθεια και </a:t>
            </a:r>
            <a:r>
              <a:rPr lang="el-GR" sz="2800" dirty="0" smtClean="0"/>
              <a:t>συνεργασία</a:t>
            </a:r>
          </a:p>
          <a:p>
            <a:pPr marL="342900" indent="-342900">
              <a:buFont typeface="Arial" panose="020B0604020202020204" pitchFamily="34" charset="0"/>
              <a:buChar char="•"/>
            </a:pPr>
            <a:endParaRPr lang="el-GR" sz="2800" dirty="0" smtClean="0"/>
          </a:p>
          <a:p>
            <a:pPr marL="342900" indent="-342900">
              <a:buFont typeface="Arial" panose="020B0604020202020204" pitchFamily="34" charset="0"/>
              <a:buChar char="•"/>
            </a:pPr>
            <a:r>
              <a:rPr lang="el-GR" sz="2800" dirty="0" smtClean="0"/>
              <a:t>δραστηριοποιούνται ποικιλοτρόπως</a:t>
            </a:r>
            <a:endParaRPr lang="el-GR" sz="2800" dirty="0"/>
          </a:p>
        </p:txBody>
      </p:sp>
      <p:sp>
        <p:nvSpPr>
          <p:cNvPr id="3" name="1 - Τίτλος"/>
          <p:cNvSpPr>
            <a:spLocks noGrp="1"/>
          </p:cNvSpPr>
          <p:nvPr>
            <p:ph type="title"/>
          </p:nvPr>
        </p:nvSpPr>
        <p:spPr>
          <a:xfrm>
            <a:off x="816864" y="228600"/>
            <a:ext cx="10871200" cy="990600"/>
          </a:xfrm>
        </p:spPr>
        <p:txBody>
          <a:bodyPr/>
          <a:lstStyle/>
          <a:p>
            <a:pPr algn="ctr"/>
            <a:r>
              <a:rPr lang="el-GR" dirty="0" smtClean="0"/>
              <a:t>Σκοπός του Συλλόγου Γονέων</a:t>
            </a:r>
            <a:endParaRPr lang="el-GR" dirty="0"/>
          </a:p>
        </p:txBody>
      </p:sp>
    </p:spTree>
    <p:extLst>
      <p:ext uri="{BB962C8B-B14F-4D97-AF65-F5344CB8AC3E}">
        <p14:creationId xmlns:p14="http://schemas.microsoft.com/office/powerpoint/2010/main" xmlns="" val="2677584744"/>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a:t>Σύσταση Συλλόγου Γονέων (1)</a:t>
            </a:r>
          </a:p>
        </p:txBody>
      </p:sp>
      <p:sp>
        <p:nvSpPr>
          <p:cNvPr id="3" name="Content Placeholder 2"/>
          <p:cNvSpPr>
            <a:spLocks noGrp="1"/>
          </p:cNvSpPr>
          <p:nvPr>
            <p:ph sz="quarter" idx="1"/>
          </p:nvPr>
        </p:nvSpPr>
        <p:spPr/>
        <p:txBody>
          <a:bodyPr/>
          <a:lstStyle/>
          <a:p>
            <a:pPr algn="ctr">
              <a:buNone/>
            </a:pPr>
            <a:r>
              <a:rPr lang="el-GR" dirty="0"/>
              <a:t>Αστικός Κώδικας (Π.Δ. 456/1984, άρθρα 78-79)</a:t>
            </a:r>
          </a:p>
          <a:p>
            <a:r>
              <a:rPr lang="el-GR" dirty="0"/>
              <a:t>Για σύσταση σωματείου (ΣΓΚ) χρειάζονται 20 τουλάχιστον πρόσωπα</a:t>
            </a:r>
            <a:r>
              <a:rPr lang="el-GR" dirty="0" smtClean="0"/>
              <a:t>.</a:t>
            </a:r>
            <a:endParaRPr lang="en-US" dirty="0"/>
          </a:p>
          <a:p>
            <a:pPr marL="891540" lvl="1" indent="-571500">
              <a:buFont typeface="+mj-lt"/>
              <a:buAutoNum type="romanLcPeriod"/>
            </a:pPr>
            <a:r>
              <a:rPr lang="el-GR" sz="3200" dirty="0" err="1" smtClean="0">
                <a:latin typeface="Calibri" panose="020F0502020204030204" pitchFamily="34" charset="0"/>
                <a:cs typeface="Calibri" panose="020F0502020204030204" pitchFamily="34" charset="0"/>
              </a:rPr>
              <a:t>Συγκαλείται</a:t>
            </a:r>
            <a:r>
              <a:rPr lang="el-GR" sz="3200" dirty="0" smtClean="0">
                <a:latin typeface="Calibri" panose="020F0502020204030204" pitchFamily="34" charset="0"/>
                <a:cs typeface="Calibri" panose="020F0502020204030204" pitchFamily="34" charset="0"/>
              </a:rPr>
              <a:t> ιδρυτική συνέλευση</a:t>
            </a:r>
          </a:p>
          <a:p>
            <a:pPr marL="891540" lvl="1" indent="-571500">
              <a:buFont typeface="+mj-lt"/>
              <a:buAutoNum type="romanLcPeriod"/>
            </a:pPr>
            <a:r>
              <a:rPr lang="el-GR" sz="3200" dirty="0" smtClean="0">
                <a:latin typeface="Calibri" panose="020F0502020204030204" pitchFamily="34" charset="0"/>
                <a:cs typeface="Calibri" panose="020F0502020204030204" pitchFamily="34" charset="0"/>
              </a:rPr>
              <a:t>Συντάσσουν ιδρυτική πράξη</a:t>
            </a:r>
          </a:p>
          <a:p>
            <a:pPr marL="891540" lvl="1" indent="-571500">
              <a:buFont typeface="+mj-lt"/>
              <a:buAutoNum type="romanLcPeriod"/>
            </a:pPr>
            <a:r>
              <a:rPr lang="el-GR" sz="3200" dirty="0" smtClean="0">
                <a:latin typeface="Calibri" panose="020F0502020204030204" pitchFamily="34" charset="0"/>
                <a:cs typeface="Calibri" panose="020F0502020204030204" pitchFamily="34" charset="0"/>
              </a:rPr>
              <a:t>Ορίζουν προσωρινή διοίκηση</a:t>
            </a:r>
          </a:p>
          <a:p>
            <a:pPr marL="891540" lvl="1" indent="-571500">
              <a:buFont typeface="+mj-lt"/>
              <a:buAutoNum type="romanLcPeriod"/>
            </a:pPr>
            <a:r>
              <a:rPr lang="el-GR" sz="3200" dirty="0" smtClean="0">
                <a:latin typeface="Calibri" panose="020F0502020204030204" pitchFamily="34" charset="0"/>
                <a:cs typeface="Calibri" panose="020F0502020204030204" pitchFamily="34" charset="0"/>
              </a:rPr>
              <a:t>Συντάσσουν καταστατικό</a:t>
            </a:r>
            <a:endParaRPr lang="el-GR" sz="3200" dirty="0">
              <a:latin typeface="Calibri" panose="020F0502020204030204" pitchFamily="34" charset="0"/>
              <a:cs typeface="Calibri" panose="020F0502020204030204" pitchFamily="34" charset="0"/>
            </a:endParaRPr>
          </a:p>
          <a:p>
            <a:endParaRPr lang="el-GR" dirty="0"/>
          </a:p>
        </p:txBody>
      </p:sp>
    </p:spTree>
    <p:extLst>
      <p:ext uri="{BB962C8B-B14F-4D97-AF65-F5344CB8AC3E}">
        <p14:creationId xmlns:p14="http://schemas.microsoft.com/office/powerpoint/2010/main" xmlns="" val="2584323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Σύσταση Συλλόγου Γονέων (</a:t>
            </a:r>
            <a:r>
              <a:rPr lang="en-US" dirty="0" smtClean="0"/>
              <a:t>2</a:t>
            </a:r>
            <a:r>
              <a:rPr lang="el-GR" dirty="0" smtClean="0"/>
              <a:t>)</a:t>
            </a:r>
            <a:endParaRPr lang="el-GR" dirty="0"/>
          </a:p>
        </p:txBody>
      </p:sp>
      <p:sp>
        <p:nvSpPr>
          <p:cNvPr id="3" name="2 - Θέση περιεχομένου"/>
          <p:cNvSpPr>
            <a:spLocks noGrp="1"/>
          </p:cNvSpPr>
          <p:nvPr>
            <p:ph sz="quarter" idx="1"/>
          </p:nvPr>
        </p:nvSpPr>
        <p:spPr>
          <a:xfrm>
            <a:off x="816864" y="1600200"/>
            <a:ext cx="10871200" cy="1738223"/>
          </a:xfrm>
        </p:spPr>
        <p:txBody>
          <a:bodyPr/>
          <a:lstStyle/>
          <a:p>
            <a:pPr algn="ctr">
              <a:buNone/>
            </a:pPr>
            <a:endParaRPr lang="el-GR" dirty="0" smtClean="0"/>
          </a:p>
          <a:p>
            <a:r>
              <a:rPr lang="el-GR" dirty="0" smtClean="0"/>
              <a:t>Αίτηση για εγγραφή σωματείου στο πρωτοδικείο.</a:t>
            </a:r>
            <a:endParaRPr lang="el-GR" dirty="0"/>
          </a:p>
        </p:txBody>
      </p:sp>
      <p:sp>
        <p:nvSpPr>
          <p:cNvPr id="4" name="3 - TextBox"/>
          <p:cNvSpPr txBox="1"/>
          <p:nvPr/>
        </p:nvSpPr>
        <p:spPr>
          <a:xfrm>
            <a:off x="802257" y="3838755"/>
            <a:ext cx="2251494" cy="400110"/>
          </a:xfrm>
          <a:prstGeom prst="rect">
            <a:avLst/>
          </a:prstGeom>
          <a:noFill/>
        </p:spPr>
        <p:txBody>
          <a:bodyPr wrap="square" rtlCol="0">
            <a:spAutoFit/>
          </a:bodyPr>
          <a:lstStyle/>
          <a:p>
            <a:r>
              <a:rPr lang="el-GR" sz="2000" dirty="0" smtClean="0"/>
              <a:t>1. Συστατική Πράξη</a:t>
            </a:r>
            <a:endParaRPr lang="el-GR" sz="2000" dirty="0"/>
          </a:p>
        </p:txBody>
      </p:sp>
      <p:sp>
        <p:nvSpPr>
          <p:cNvPr id="5" name="4 - TextBox"/>
          <p:cNvSpPr txBox="1"/>
          <p:nvPr/>
        </p:nvSpPr>
        <p:spPr>
          <a:xfrm>
            <a:off x="3381555" y="5029200"/>
            <a:ext cx="3674853" cy="707886"/>
          </a:xfrm>
          <a:prstGeom prst="rect">
            <a:avLst/>
          </a:prstGeom>
          <a:noFill/>
        </p:spPr>
        <p:txBody>
          <a:bodyPr wrap="square" rtlCol="0">
            <a:spAutoFit/>
          </a:bodyPr>
          <a:lstStyle/>
          <a:p>
            <a:pPr algn="ctr"/>
            <a:r>
              <a:rPr lang="el-GR" sz="2000" dirty="0" smtClean="0"/>
              <a:t>2. Ονόματα μελών της διοίκησης</a:t>
            </a:r>
          </a:p>
          <a:p>
            <a:pPr algn="ctr"/>
            <a:r>
              <a:rPr lang="el-GR" sz="2000" dirty="0" smtClean="0"/>
              <a:t>(προσωρινή διοίκηση)</a:t>
            </a:r>
            <a:endParaRPr lang="el-GR" sz="2000" dirty="0"/>
          </a:p>
        </p:txBody>
      </p:sp>
      <p:sp>
        <p:nvSpPr>
          <p:cNvPr id="6" name="5 - TextBox"/>
          <p:cNvSpPr txBox="1"/>
          <p:nvPr/>
        </p:nvSpPr>
        <p:spPr>
          <a:xfrm>
            <a:off x="7582619" y="3985404"/>
            <a:ext cx="3459192" cy="707886"/>
          </a:xfrm>
          <a:prstGeom prst="rect">
            <a:avLst/>
          </a:prstGeom>
          <a:noFill/>
        </p:spPr>
        <p:txBody>
          <a:bodyPr wrap="square" rtlCol="0">
            <a:spAutoFit/>
          </a:bodyPr>
          <a:lstStyle/>
          <a:p>
            <a:pPr algn="ctr"/>
            <a:r>
              <a:rPr lang="el-GR" sz="2000" dirty="0" smtClean="0"/>
              <a:t>3. Καταστατικό με υπογραφές των μελών και χρονολογία</a:t>
            </a:r>
            <a:endParaRPr lang="el-GR" sz="2000" dirty="0"/>
          </a:p>
        </p:txBody>
      </p:sp>
      <p:cxnSp>
        <p:nvCxnSpPr>
          <p:cNvPr id="8" name="7 - Ευθύγραμμο βέλος σύνδεσης"/>
          <p:cNvCxnSpPr/>
          <p:nvPr/>
        </p:nvCxnSpPr>
        <p:spPr>
          <a:xfrm flipH="1">
            <a:off x="2389517" y="3131389"/>
            <a:ext cx="1345721" cy="733245"/>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8 - Ευθύγραμμο βέλος σύνδεσης"/>
          <p:cNvCxnSpPr/>
          <p:nvPr/>
        </p:nvCxnSpPr>
        <p:spPr>
          <a:xfrm flipH="1">
            <a:off x="5658928" y="3137139"/>
            <a:ext cx="40258" cy="182305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10 - Ευθύγραμμο βέλος σύνδεσης"/>
          <p:cNvCxnSpPr/>
          <p:nvPr/>
        </p:nvCxnSpPr>
        <p:spPr>
          <a:xfrm>
            <a:off x="8183594" y="3094008"/>
            <a:ext cx="1434859" cy="994913"/>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Σύσταση Συλλόγου Γονέων (3)-Καταστατικό</a:t>
            </a:r>
            <a:endParaRPr lang="el-GR" dirty="0"/>
          </a:p>
        </p:txBody>
      </p:sp>
      <p:sp>
        <p:nvSpPr>
          <p:cNvPr id="3" name="2 - Θέση περιεχομένου"/>
          <p:cNvSpPr>
            <a:spLocks noGrp="1"/>
          </p:cNvSpPr>
          <p:nvPr>
            <p:ph sz="quarter" idx="1"/>
          </p:nvPr>
        </p:nvSpPr>
        <p:spPr>
          <a:xfrm>
            <a:off x="816864" y="1600200"/>
            <a:ext cx="10871200" cy="4766094"/>
          </a:xfrm>
        </p:spPr>
        <p:txBody>
          <a:bodyPr>
            <a:normAutofit fontScale="77500" lnSpcReduction="20000"/>
          </a:bodyPr>
          <a:lstStyle/>
          <a:p>
            <a:pPr algn="ctr">
              <a:buNone/>
            </a:pPr>
            <a:r>
              <a:rPr lang="el-GR" sz="3400" dirty="0" smtClean="0"/>
              <a:t>Αστικός Κώδικας (Π.Δ. 456/1984, άρθρο 80)</a:t>
            </a:r>
          </a:p>
          <a:p>
            <a:r>
              <a:rPr lang="el-GR" sz="3400" dirty="0" smtClean="0"/>
              <a:t>1. το σκοπό, την επωνυμία και την έδρα</a:t>
            </a:r>
          </a:p>
          <a:p>
            <a:r>
              <a:rPr lang="el-GR" sz="3400" dirty="0" smtClean="0"/>
              <a:t>2.  τους  όρους  της εισόδου,  της  αποχώρησης  και  της  αποβολής  των μελών, καθώς και τα δικαιώματα και τις υποχρεώσεις τους</a:t>
            </a:r>
          </a:p>
          <a:p>
            <a:r>
              <a:rPr lang="el-GR" sz="3400" dirty="0" smtClean="0"/>
              <a:t>3. τους πόρους  του  σωματείου </a:t>
            </a:r>
          </a:p>
          <a:p>
            <a:r>
              <a:rPr lang="el-GR" sz="3400" dirty="0" smtClean="0"/>
              <a:t>4.  τα όργανα της διοίκησης του σωματείου,  καθώς  και  τους όρους  με  τους  οποίους  καταρτίζεται  και  λειτουργεί η διοίκηση και παύονται τα όργανά της</a:t>
            </a:r>
          </a:p>
          <a:p>
            <a:r>
              <a:rPr lang="el-GR" sz="3400" dirty="0" smtClean="0"/>
              <a:t>5. τους  όρους  με  τους  οποίους  συγκαλείται, συνεδριάζει  και  αποφασίζει  η συνέλευση των μελών</a:t>
            </a:r>
          </a:p>
          <a:p>
            <a:r>
              <a:rPr lang="el-GR" sz="3400" dirty="0" smtClean="0"/>
              <a:t>6.  τους όρους για την τροποποίηση του καταστατικού</a:t>
            </a:r>
          </a:p>
          <a:p>
            <a:r>
              <a:rPr lang="el-GR" sz="3400" dirty="0" smtClean="0"/>
              <a:t>7. τους  όρους  για  τη  διάλυση  του σωματείου.</a:t>
            </a:r>
          </a:p>
          <a:p>
            <a:endParaRPr lang="el-GR" dirty="0"/>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Σύσταση Συλλόγου Γονέων (4)-Ειρηνοδικείο</a:t>
            </a:r>
            <a:endParaRPr lang="el-GR" dirty="0"/>
          </a:p>
        </p:txBody>
      </p:sp>
      <p:sp>
        <p:nvSpPr>
          <p:cNvPr id="3" name="2 - Θέση περιεχομένου"/>
          <p:cNvSpPr>
            <a:spLocks noGrp="1"/>
          </p:cNvSpPr>
          <p:nvPr>
            <p:ph sz="quarter" idx="1"/>
          </p:nvPr>
        </p:nvSpPr>
        <p:spPr>
          <a:xfrm>
            <a:off x="816864" y="1600199"/>
            <a:ext cx="10871200" cy="4895492"/>
          </a:xfrm>
        </p:spPr>
        <p:txBody>
          <a:bodyPr>
            <a:normAutofit fontScale="70000" lnSpcReduction="20000"/>
          </a:bodyPr>
          <a:lstStyle/>
          <a:p>
            <a:pPr algn="ctr">
              <a:buNone/>
            </a:pPr>
            <a:r>
              <a:rPr lang="el-GR" dirty="0" smtClean="0"/>
              <a:t>Αστικός Κώδικας (Π.Δ. 456/1984, άρθρα 81 και 83, όπως τροποποιήθηκαν με τα άρθρα  1 παρ.3, 110 παρ.21 Ν.4055/2012 και 1 </a:t>
            </a:r>
            <a:r>
              <a:rPr lang="el-GR" dirty="0" err="1" smtClean="0"/>
              <a:t>περ.α</a:t>
            </a:r>
            <a:r>
              <a:rPr lang="el-GR" dirty="0" smtClean="0"/>
              <a:t>` Ν. 4077/2012)</a:t>
            </a:r>
          </a:p>
          <a:p>
            <a:pPr algn="ctr">
              <a:buNone/>
            </a:pPr>
            <a:endParaRPr lang="el-GR" dirty="0" smtClean="0"/>
          </a:p>
          <a:p>
            <a:r>
              <a:rPr lang="el-GR" sz="3400" dirty="0" smtClean="0"/>
              <a:t>Αν συντρέχουν οι νόμιμοι όροι, ο ειρηνοδίκης διατάσσει:</a:t>
            </a:r>
          </a:p>
          <a:p>
            <a:pPr>
              <a:buNone/>
            </a:pPr>
            <a:endParaRPr lang="el-GR" dirty="0" smtClean="0"/>
          </a:p>
          <a:p>
            <a:pPr>
              <a:buNone/>
            </a:pPr>
            <a:r>
              <a:rPr lang="el-GR" sz="3400" dirty="0" smtClean="0"/>
              <a:t>1. να δημοσιευθεί στον τύπο περίληψη του καταστατικού με τα ουσιώδη στοιχεία </a:t>
            </a:r>
          </a:p>
          <a:p>
            <a:pPr>
              <a:buNone/>
            </a:pPr>
            <a:r>
              <a:rPr lang="el-GR" sz="3400" dirty="0" smtClean="0"/>
              <a:t>2. να εγγραφεί το σωματείο στο βιβλίο των σωματείων. Η εγγραφή αυτή περιλαμβάνει το όνομα και την έδρα του σωματείου, τη χρονολογία του καταστατικού, τα μέλη της διοίκησης και τους όρους που την περιορίζουν</a:t>
            </a:r>
          </a:p>
          <a:p>
            <a:pPr>
              <a:buNone/>
            </a:pPr>
            <a:r>
              <a:rPr lang="el-GR" sz="3400" dirty="0" smtClean="0"/>
              <a:t>3. </a:t>
            </a:r>
            <a:r>
              <a:rPr lang="el-GR" sz="3400" b="1" dirty="0" smtClean="0"/>
              <a:t>Το σωματείο αποκτά προσωπικότητα (γεννιέται) από τη στιγμή που θα εγγραφεί στο βιβλίο</a:t>
            </a:r>
            <a:r>
              <a:rPr lang="el-GR" sz="3400" dirty="0" smtClean="0"/>
              <a:t>. Η εγγραφή γίνεται αμέσως μετά την έκδοση της διαταγής ειρηνοδίκη.</a:t>
            </a:r>
          </a:p>
          <a:p>
            <a:pPr>
              <a:buNone/>
            </a:pPr>
            <a:r>
              <a:rPr lang="el-GR" dirty="0" smtClean="0"/>
              <a:t> </a:t>
            </a:r>
          </a:p>
          <a:p>
            <a:pPr>
              <a:buNone/>
            </a:pPr>
            <a:r>
              <a:rPr lang="el-GR" dirty="0" smtClean="0"/>
              <a:t>H διαδικασία που περιγράφεται πιο πάνω (εκτός από το στάδιο της ιδρυτικής πράξης) πρέπει να ακολουθείται και κάθε φορά που γίνεται τροποποίηση του καταστατικού του σωματείου.</a:t>
            </a: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άμεσος">
  <a:themeElements>
    <a:clrScheme name="Διάμεσος">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1143</TotalTime>
  <Words>1123</Words>
  <Application>Microsoft Office PowerPoint</Application>
  <PresentationFormat>Προσαρμογή</PresentationFormat>
  <Paragraphs>120</Paragraphs>
  <Slides>16</Slides>
  <Notes>4</Notes>
  <HiddenSlides>0</HiddenSlides>
  <MMClips>0</MMClips>
  <ScaleCrop>false</ScaleCrop>
  <HeadingPairs>
    <vt:vector size="4" baseType="variant">
      <vt:variant>
        <vt:lpstr>Θέμα</vt:lpstr>
      </vt:variant>
      <vt:variant>
        <vt:i4>1</vt:i4>
      </vt:variant>
      <vt:variant>
        <vt:lpstr>Τίτλοι διαφανειών</vt:lpstr>
      </vt:variant>
      <vt:variant>
        <vt:i4>16</vt:i4>
      </vt:variant>
    </vt:vector>
  </HeadingPairs>
  <TitlesOfParts>
    <vt:vector size="17" baseType="lpstr">
      <vt:lpstr>Διάμεσος</vt:lpstr>
      <vt:lpstr>Διαφάνεια 1</vt:lpstr>
      <vt:lpstr>Τι είναι ο σύλλογος γονέων; (1)</vt:lpstr>
      <vt:lpstr>Τι είναι ο σύλλογος γονέων; (2)</vt:lpstr>
      <vt:lpstr>Γενικό Νομοθετικό Πλαίσιο</vt:lpstr>
      <vt:lpstr>Σκοπός του Συλλόγου Γονέων</vt:lpstr>
      <vt:lpstr>Σύσταση Συλλόγου Γονέων (1)</vt:lpstr>
      <vt:lpstr>Σύσταση Συλλόγου Γονέων (2)</vt:lpstr>
      <vt:lpstr>Σύσταση Συλλόγου Γονέων (3)-Καταστατικό</vt:lpstr>
      <vt:lpstr>Σύσταση Συλλόγου Γονέων (4)-Ειρηνοδικείο</vt:lpstr>
      <vt:lpstr>Όργανα Διοίκησης-Γενική Συνέλευση  Συλλόγου Γονέων</vt:lpstr>
      <vt:lpstr>Όργανα Διοίκησης-Διοικητικό Συμβούλιο (1) </vt:lpstr>
      <vt:lpstr>Όργανα Διοίκησης-Διοικητικό Συμβούλιο (2) </vt:lpstr>
      <vt:lpstr>Υπερκείμενες Οργανώσεις</vt:lpstr>
      <vt:lpstr>Συμμετοχή σε άλλες οργανώσεις</vt:lpstr>
      <vt:lpstr>Εποπτεία</vt:lpstr>
      <vt:lpstr>Διαφάνεια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mak</dc:creator>
  <cp:lastModifiedBy>user</cp:lastModifiedBy>
  <cp:revision>122</cp:revision>
  <dcterms:created xsi:type="dcterms:W3CDTF">2022-12-13T07:44:04Z</dcterms:created>
  <dcterms:modified xsi:type="dcterms:W3CDTF">2023-02-23T08:33:40Z</dcterms:modified>
</cp:coreProperties>
</file>