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18"/>
  </p:handoutMasterIdLst>
  <p:sldIdLst>
    <p:sldId id="256" r:id="rId2"/>
    <p:sldId id="257" r:id="rId3"/>
    <p:sldId id="433" r:id="rId4"/>
    <p:sldId id="258" r:id="rId5"/>
    <p:sldId id="260" r:id="rId6"/>
    <p:sldId id="436" r:id="rId7"/>
    <p:sldId id="430" r:id="rId8"/>
    <p:sldId id="261" r:id="rId9"/>
    <p:sldId id="262" r:id="rId10"/>
    <p:sldId id="259" r:id="rId11"/>
    <p:sldId id="434" r:id="rId12"/>
    <p:sldId id="438" r:id="rId13"/>
    <p:sldId id="437" r:id="rId14"/>
    <p:sldId id="440" r:id="rId15"/>
    <p:sldId id="439" r:id="rId16"/>
    <p:sldId id="295" r:id="rId17"/>
  </p:sldIdLst>
  <p:sldSz cx="12192000" cy="6858000"/>
  <p:notesSz cx="9144000" cy="6858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3"/>
    <p:restoredTop sz="97003"/>
  </p:normalViewPr>
  <p:slideViewPr>
    <p:cSldViewPr snapToGrid="0" snapToObjects="1">
      <p:cViewPr varScale="1">
        <p:scale>
          <a:sx n="158" d="100"/>
          <a:sy n="158" d="100"/>
        </p:scale>
        <p:origin x="232"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B46A5D77-070B-9842-9165-E509529040E0}"/>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4FB9B3EE-4958-EB42-B9BA-505771E528D9}"/>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8E21EB34-17B9-644E-9424-AD24F008433A}" type="datetimeFigureOut">
              <a:rPr lang="el-GR" smtClean="0"/>
              <a:t>10/4/20</a:t>
            </a:fld>
            <a:endParaRPr lang="el-GR"/>
          </a:p>
        </p:txBody>
      </p:sp>
      <p:sp>
        <p:nvSpPr>
          <p:cNvPr id="4" name="Θέση υποσέλιδου 3">
            <a:extLst>
              <a:ext uri="{FF2B5EF4-FFF2-40B4-BE49-F238E27FC236}">
                <a16:creationId xmlns:a16="http://schemas.microsoft.com/office/drawing/2014/main" id="{CD33DA0A-EA8E-A643-91D0-85F362482015}"/>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59411289-D273-FB49-B211-DF3C34680DFB}"/>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7FD31C1-399C-8348-9138-D28934238B41}" type="slidenum">
              <a:rPr lang="el-GR" smtClean="0"/>
              <a:t>‹#›</a:t>
            </a:fld>
            <a:endParaRPr lang="el-GR"/>
          </a:p>
        </p:txBody>
      </p:sp>
    </p:spTree>
    <p:extLst>
      <p:ext uri="{BB962C8B-B14F-4D97-AF65-F5344CB8AC3E}">
        <p14:creationId xmlns:p14="http://schemas.microsoft.com/office/powerpoint/2010/main" val="37130750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DE36728-53FB-9B47-9CCA-AE279C74FA5D}" type="datetimeFigureOut">
              <a:rPr lang="el-GR" smtClean="0"/>
              <a:t>10/4/20</a:t>
            </a:fld>
            <a:endParaRPr lang="el-G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l-G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AB87F7B-5067-1244-B6B0-F692E60E16BE}" type="slidenum">
              <a:rPr lang="el-GR" smtClean="0"/>
              <a:t>‹#›</a:t>
            </a:fld>
            <a:endParaRPr lang="el-G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00003467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3DE36728-53FB-9B47-9CCA-AE279C74FA5D}" type="datetimeFigureOut">
              <a:rPr lang="el-GR" smtClean="0"/>
              <a:t>10/4/20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B87F7B-5067-1244-B6B0-F692E60E16BE}" type="slidenum">
              <a:rPr lang="el-GR" smtClean="0"/>
              <a:t>‹#›</a:t>
            </a:fld>
            <a:endParaRPr lang="el-GR"/>
          </a:p>
        </p:txBody>
      </p:sp>
    </p:spTree>
    <p:extLst>
      <p:ext uri="{BB962C8B-B14F-4D97-AF65-F5344CB8AC3E}">
        <p14:creationId xmlns:p14="http://schemas.microsoft.com/office/powerpoint/2010/main" val="2603350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3DE36728-53FB-9B47-9CCA-AE279C74FA5D}" type="datetimeFigureOut">
              <a:rPr lang="el-GR" smtClean="0"/>
              <a:t>10/4/20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B87F7B-5067-1244-B6B0-F692E60E16BE}" type="slidenum">
              <a:rPr lang="el-GR" smtClean="0"/>
              <a:t>‹#›</a:t>
            </a:fld>
            <a:endParaRPr lang="el-GR"/>
          </a:p>
        </p:txBody>
      </p:sp>
    </p:spTree>
    <p:extLst>
      <p:ext uri="{BB962C8B-B14F-4D97-AF65-F5344CB8AC3E}">
        <p14:creationId xmlns:p14="http://schemas.microsoft.com/office/powerpoint/2010/main" val="203945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3DE36728-53FB-9B47-9CCA-AE279C74FA5D}" type="datetimeFigureOut">
              <a:rPr lang="el-GR" smtClean="0"/>
              <a:t>10/4/20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B87F7B-5067-1244-B6B0-F692E60E16BE}" type="slidenum">
              <a:rPr lang="el-GR" smtClean="0"/>
              <a:t>‹#›</a:t>
            </a:fld>
            <a:endParaRPr lang="el-GR"/>
          </a:p>
        </p:txBody>
      </p:sp>
    </p:spTree>
    <p:extLst>
      <p:ext uri="{BB962C8B-B14F-4D97-AF65-F5344CB8AC3E}">
        <p14:creationId xmlns:p14="http://schemas.microsoft.com/office/powerpoint/2010/main" val="3487755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DE36728-53FB-9B47-9CCA-AE279C74FA5D}" type="datetimeFigureOut">
              <a:rPr lang="el-GR" smtClean="0"/>
              <a:t>10/4/20</a:t>
            </a:fld>
            <a:endParaRPr lang="el-G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l-G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AB87F7B-5067-1244-B6B0-F692E60E16BE}" type="slidenum">
              <a:rPr lang="el-GR" smtClean="0"/>
              <a:t>‹#›</a:t>
            </a:fld>
            <a:endParaRPr lang="el-G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86649270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Date Placeholder 4"/>
          <p:cNvSpPr>
            <a:spLocks noGrp="1"/>
          </p:cNvSpPr>
          <p:nvPr>
            <p:ph type="dt" sz="half" idx="10"/>
          </p:nvPr>
        </p:nvSpPr>
        <p:spPr/>
        <p:txBody>
          <a:bodyPr/>
          <a:lstStyle/>
          <a:p>
            <a:fld id="{3DE36728-53FB-9B47-9CCA-AE279C74FA5D}" type="datetimeFigureOut">
              <a:rPr lang="el-GR" smtClean="0"/>
              <a:t>10/4/20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AB87F7B-5067-1244-B6B0-F692E60E16BE}" type="slidenum">
              <a:rPr lang="el-GR" smtClean="0"/>
              <a:t>‹#›</a:t>
            </a:fld>
            <a:endParaRPr lang="el-GR"/>
          </a:p>
        </p:txBody>
      </p:sp>
    </p:spTree>
    <p:extLst>
      <p:ext uri="{BB962C8B-B14F-4D97-AF65-F5344CB8AC3E}">
        <p14:creationId xmlns:p14="http://schemas.microsoft.com/office/powerpoint/2010/main" val="3432126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7" name="Date Placeholder 6"/>
          <p:cNvSpPr>
            <a:spLocks noGrp="1"/>
          </p:cNvSpPr>
          <p:nvPr>
            <p:ph type="dt" sz="half" idx="10"/>
          </p:nvPr>
        </p:nvSpPr>
        <p:spPr/>
        <p:txBody>
          <a:bodyPr/>
          <a:lstStyle/>
          <a:p>
            <a:fld id="{3DE36728-53FB-9B47-9CCA-AE279C74FA5D}" type="datetimeFigureOut">
              <a:rPr lang="el-GR" smtClean="0"/>
              <a:t>10/4/20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AB87F7B-5067-1244-B6B0-F692E60E16BE}" type="slidenum">
              <a:rPr lang="el-GR" smtClean="0"/>
              <a:t>‹#›</a:t>
            </a:fld>
            <a:endParaRPr lang="el-GR"/>
          </a:p>
        </p:txBody>
      </p:sp>
    </p:spTree>
    <p:extLst>
      <p:ext uri="{BB962C8B-B14F-4D97-AF65-F5344CB8AC3E}">
        <p14:creationId xmlns:p14="http://schemas.microsoft.com/office/powerpoint/2010/main" val="1389896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3DE36728-53FB-9B47-9CCA-AE279C74FA5D}" type="datetimeFigureOut">
              <a:rPr lang="el-GR" smtClean="0"/>
              <a:t>10/4/20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AB87F7B-5067-1244-B6B0-F692E60E16BE}" type="slidenum">
              <a:rPr lang="el-GR" smtClean="0"/>
              <a:t>‹#›</a:t>
            </a:fld>
            <a:endParaRPr lang="el-GR"/>
          </a:p>
        </p:txBody>
      </p:sp>
    </p:spTree>
    <p:extLst>
      <p:ext uri="{BB962C8B-B14F-4D97-AF65-F5344CB8AC3E}">
        <p14:creationId xmlns:p14="http://schemas.microsoft.com/office/powerpoint/2010/main" val="2882264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E36728-53FB-9B47-9CCA-AE279C74FA5D}" type="datetimeFigureOut">
              <a:rPr lang="el-GR" smtClean="0"/>
              <a:t>10/4/20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AB87F7B-5067-1244-B6B0-F692E60E16BE}" type="slidenum">
              <a:rPr lang="el-GR" smtClean="0"/>
              <a:t>‹#›</a:t>
            </a:fld>
            <a:endParaRPr lang="el-GR"/>
          </a:p>
        </p:txBody>
      </p:sp>
    </p:spTree>
    <p:extLst>
      <p:ext uri="{BB962C8B-B14F-4D97-AF65-F5344CB8AC3E}">
        <p14:creationId xmlns:p14="http://schemas.microsoft.com/office/powerpoint/2010/main" val="3321385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DE36728-53FB-9B47-9CCA-AE279C74FA5D}" type="datetimeFigureOut">
              <a:rPr lang="el-GR" smtClean="0"/>
              <a:t>10/4/20</a:t>
            </a:fld>
            <a:endParaRPr lang="el-G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l-G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AB87F7B-5067-1244-B6B0-F692E60E16BE}" type="slidenum">
              <a:rPr lang="el-GR" smtClean="0"/>
              <a:t>‹#›</a:t>
            </a:fld>
            <a:endParaRPr lang="el-G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50903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DE36728-53FB-9B47-9CCA-AE279C74FA5D}" type="datetimeFigureOut">
              <a:rPr lang="el-GR" smtClean="0"/>
              <a:t>10/4/20</a:t>
            </a:fld>
            <a:endParaRPr lang="el-G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l-G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AB87F7B-5067-1244-B6B0-F692E60E16BE}" type="slidenum">
              <a:rPr lang="el-GR" smtClean="0"/>
              <a:t>‹#›</a:t>
            </a:fld>
            <a:endParaRPr lang="el-G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74352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DE36728-53FB-9B47-9CCA-AE279C74FA5D}" type="datetimeFigureOut">
              <a:rPr lang="el-GR" smtClean="0"/>
              <a:t>10/4/20</a:t>
            </a:fld>
            <a:endParaRPr lang="el-G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l-G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AB87F7B-5067-1244-B6B0-F692E60E16BE}" type="slidenum">
              <a:rPr lang="el-GR" smtClean="0"/>
              <a:t>‹#›</a:t>
            </a:fld>
            <a:endParaRPr lang="el-G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41659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vaskotoulas@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blogs.sch.gr/tsiamourta/author/tsiamourta/"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pekesthess.sites.sch.gr/" TargetMode="External"/><Relationship Id="rId2" Type="http://schemas.openxmlformats.org/officeDocument/2006/relationships/hyperlink" Target="mailto:pekes@thess.pde.sch.gr"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C5B4E1-0582-6240-B51F-7D8551A60366}"/>
              </a:ext>
            </a:extLst>
          </p:cNvPr>
          <p:cNvSpPr>
            <a:spLocks noGrp="1"/>
          </p:cNvSpPr>
          <p:nvPr>
            <p:ph type="ctrTitle"/>
          </p:nvPr>
        </p:nvSpPr>
        <p:spPr>
          <a:xfrm>
            <a:off x="2327821" y="1908048"/>
            <a:ext cx="8361229" cy="1587746"/>
          </a:xfrm>
        </p:spPr>
        <p:txBody>
          <a:bodyPr/>
          <a:lstStyle/>
          <a:p>
            <a:r>
              <a:rPr lang="el-GR" sz="3600" dirty="0"/>
              <a:t>ΜΕΝΟΥΜΕ ΣΠΙΤΙ ΚΑΙ ΣΥΖΗΤΟΥΜΕ ΜΕ ΤΟΥΣ ΓΟΝΕΙΣ ΓΙΑ ΤΗΝ ΕΞ ΑΠΟΣΤΑΣΕΩΣ ΕΚΠΑΙΔΕΥΣΗ ΣΤΟ ΔΗΜΟΤΙΚΟ</a:t>
            </a:r>
          </a:p>
        </p:txBody>
      </p:sp>
      <p:sp>
        <p:nvSpPr>
          <p:cNvPr id="3" name="Υπότιτλος 2">
            <a:extLst>
              <a:ext uri="{FF2B5EF4-FFF2-40B4-BE49-F238E27FC236}">
                <a16:creationId xmlns:a16="http://schemas.microsoft.com/office/drawing/2014/main" id="{CFC84820-FF84-B040-A9F3-B2A457B511FC}"/>
              </a:ext>
            </a:extLst>
          </p:cNvPr>
          <p:cNvSpPr>
            <a:spLocks noGrp="1"/>
          </p:cNvSpPr>
          <p:nvPr>
            <p:ph type="subTitle" idx="1"/>
          </p:nvPr>
        </p:nvSpPr>
        <p:spPr>
          <a:xfrm>
            <a:off x="1238082" y="4692654"/>
            <a:ext cx="4114191" cy="1086237"/>
          </a:xfrm>
        </p:spPr>
        <p:txBody>
          <a:bodyPr>
            <a:normAutofit fontScale="70000" lnSpcReduction="20000"/>
          </a:bodyPr>
          <a:lstStyle/>
          <a:p>
            <a:r>
              <a:rPr lang="el-GR" dirty="0"/>
              <a:t>Βασίλειος Κωτούλας	</a:t>
            </a:r>
          </a:p>
          <a:p>
            <a:r>
              <a:rPr lang="el-GR" dirty="0"/>
              <a:t>Οργανωτικός Συντονιστής</a:t>
            </a:r>
          </a:p>
          <a:p>
            <a:r>
              <a:rPr lang="en-US" dirty="0"/>
              <a:t>                    </a:t>
            </a:r>
            <a:r>
              <a:rPr lang="el-GR" dirty="0"/>
              <a:t>ΠΕ.Κ.Ε.Σ. Θεσσαλίας		</a:t>
            </a:r>
            <a:endParaRPr lang="en-US" dirty="0"/>
          </a:p>
          <a:p>
            <a:r>
              <a:rPr lang="en-US" dirty="0">
                <a:hlinkClick r:id="rId2"/>
              </a:rPr>
              <a:t>vaskotoulas@gmail.com</a:t>
            </a:r>
            <a:r>
              <a:rPr lang="en-US" dirty="0"/>
              <a:t> </a:t>
            </a:r>
            <a:endParaRPr lang="el-GR" dirty="0"/>
          </a:p>
        </p:txBody>
      </p:sp>
      <p:sp>
        <p:nvSpPr>
          <p:cNvPr id="5" name="TextBox 4">
            <a:extLst>
              <a:ext uri="{FF2B5EF4-FFF2-40B4-BE49-F238E27FC236}">
                <a16:creationId xmlns:a16="http://schemas.microsoft.com/office/drawing/2014/main" id="{CB1DAC19-281F-4A48-8DB9-E1F1E337A285}"/>
              </a:ext>
            </a:extLst>
          </p:cNvPr>
          <p:cNvSpPr txBox="1"/>
          <p:nvPr/>
        </p:nvSpPr>
        <p:spPr>
          <a:xfrm>
            <a:off x="5018271" y="877619"/>
            <a:ext cx="6564130" cy="646331"/>
          </a:xfrm>
          <a:prstGeom prst="rect">
            <a:avLst/>
          </a:prstGeom>
          <a:noFill/>
        </p:spPr>
        <p:txBody>
          <a:bodyPr wrap="square" rtlCol="0">
            <a:spAutoFit/>
          </a:bodyPr>
          <a:lstStyle/>
          <a:p>
            <a:pPr algn="ctr"/>
            <a:r>
              <a:rPr lang="el-GR" dirty="0"/>
              <a:t>Περιφερειακή Διεύθυνση Π/</a:t>
            </a:r>
            <a:r>
              <a:rPr lang="el-GR" dirty="0" err="1"/>
              <a:t>θμιας</a:t>
            </a:r>
            <a:r>
              <a:rPr lang="el-GR" dirty="0"/>
              <a:t> &amp; Δ/</a:t>
            </a:r>
            <a:r>
              <a:rPr lang="el-GR" dirty="0" err="1"/>
              <a:t>θμιας</a:t>
            </a:r>
            <a:r>
              <a:rPr lang="el-GR" dirty="0"/>
              <a:t> </a:t>
            </a:r>
            <a:r>
              <a:rPr lang="el-GR" dirty="0" err="1"/>
              <a:t>Εκπ</a:t>
            </a:r>
            <a:r>
              <a:rPr lang="el-GR" dirty="0"/>
              <a:t>/</a:t>
            </a:r>
            <a:r>
              <a:rPr lang="el-GR" dirty="0" err="1"/>
              <a:t>σης</a:t>
            </a:r>
            <a:r>
              <a:rPr lang="el-GR" dirty="0"/>
              <a:t> Θεσσαλίας</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algn="ctr"/>
            <a:r>
              <a:rPr lang="el-GR" dirty="0"/>
              <a:t>Περιφερειακό Κέντρο Εκπαιδευτικού Σχεδιασμού (ΠΕ.Κ.Ε.Σ.) </a:t>
            </a:r>
          </a:p>
        </p:txBody>
      </p:sp>
      <p:pic>
        <p:nvPicPr>
          <p:cNvPr id="4" name="Εικόνα 3">
            <a:extLst>
              <a:ext uri="{FF2B5EF4-FFF2-40B4-BE49-F238E27FC236}">
                <a16:creationId xmlns:a16="http://schemas.microsoft.com/office/drawing/2014/main" id="{2EBC4702-5EF2-AE4E-AC54-7B6F9B1BAC17}"/>
              </a:ext>
            </a:extLst>
          </p:cNvPr>
          <p:cNvPicPr>
            <a:picLocks noChangeAspect="1"/>
          </p:cNvPicPr>
          <p:nvPr/>
        </p:nvPicPr>
        <p:blipFill>
          <a:blip r:embed="rId3"/>
          <a:stretch>
            <a:fillRect/>
          </a:stretch>
        </p:blipFill>
        <p:spPr>
          <a:xfrm>
            <a:off x="8658478" y="3594730"/>
            <a:ext cx="1810613" cy="1810613"/>
          </a:xfrm>
          <a:prstGeom prst="rect">
            <a:avLst/>
          </a:prstGeom>
        </p:spPr>
      </p:pic>
    </p:spTree>
    <p:extLst>
      <p:ext uri="{BB962C8B-B14F-4D97-AF65-F5344CB8AC3E}">
        <p14:creationId xmlns:p14="http://schemas.microsoft.com/office/powerpoint/2010/main" val="4244986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AF54CC-52F2-7D4B-A761-9F81E2BAA38A}"/>
              </a:ext>
            </a:extLst>
          </p:cNvPr>
          <p:cNvSpPr>
            <a:spLocks noGrp="1"/>
          </p:cNvSpPr>
          <p:nvPr>
            <p:ph type="title"/>
          </p:nvPr>
        </p:nvSpPr>
        <p:spPr/>
        <p:txBody>
          <a:bodyPr/>
          <a:lstStyle/>
          <a:p>
            <a:r>
              <a:rPr lang="el-GR" dirty="0"/>
              <a:t>Εξ αποστάσεως εκπαίδευση &amp; βαθμολογία</a:t>
            </a:r>
          </a:p>
        </p:txBody>
      </p:sp>
      <p:sp>
        <p:nvSpPr>
          <p:cNvPr id="3" name="Θέση περιεχομένου 2">
            <a:extLst>
              <a:ext uri="{FF2B5EF4-FFF2-40B4-BE49-F238E27FC236}">
                <a16:creationId xmlns:a16="http://schemas.microsoft.com/office/drawing/2014/main" id="{E5539A44-785A-2E4F-B807-EAA8642DC513}"/>
              </a:ext>
            </a:extLst>
          </p:cNvPr>
          <p:cNvSpPr>
            <a:spLocks noGrp="1"/>
          </p:cNvSpPr>
          <p:nvPr>
            <p:ph idx="1"/>
          </p:nvPr>
        </p:nvSpPr>
        <p:spPr/>
        <p:txBody>
          <a:bodyPr/>
          <a:lstStyle/>
          <a:p>
            <a:r>
              <a:rPr lang="el-GR" dirty="0"/>
              <a:t>Η εξ αποστάσεως εκπαίδευση που πραγματοποιείται στο πλαίσιο αυτό δεν οδηγεί σε διαμόρφωση της βαθμολογίας τριμήνου. Όπου υπάρχει αφορά στη βαθμολογία που θα δινόταν στη συγκεκριμένη εργασία και μόνο σε συνθήκες δια ζώσης διδασκαλίας.</a:t>
            </a:r>
          </a:p>
          <a:p>
            <a:r>
              <a:rPr lang="el-GR" dirty="0"/>
              <a:t>Σχόλια και κατευθύνσεις (σε πλαίσιο ανατροφοδότησης) που θα προτείνει ο/η εκπαιδευτικός ώστε κάθε μαθητής/μαθήτρια να καλύψει τις ελλείψεις του/της και να βελτιωθεί, είναι επιθυμητά. </a:t>
            </a:r>
          </a:p>
        </p:txBody>
      </p:sp>
    </p:spTree>
    <p:extLst>
      <p:ext uri="{BB962C8B-B14F-4D97-AF65-F5344CB8AC3E}">
        <p14:creationId xmlns:p14="http://schemas.microsoft.com/office/powerpoint/2010/main" val="1480931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B8628C94-4E89-3A42-947A-FC18AEBF2008}"/>
              </a:ext>
            </a:extLst>
          </p:cNvPr>
          <p:cNvSpPr>
            <a:spLocks noGrp="1"/>
          </p:cNvSpPr>
          <p:nvPr>
            <p:ph type="title"/>
          </p:nvPr>
        </p:nvSpPr>
        <p:spPr>
          <a:xfrm>
            <a:off x="5276007" y="1301360"/>
            <a:ext cx="5101989" cy="2852737"/>
          </a:xfrm>
        </p:spPr>
        <p:txBody>
          <a:bodyPr>
            <a:normAutofit/>
          </a:bodyPr>
          <a:lstStyle/>
          <a:p>
            <a:r>
              <a:rPr lang="el-GR" sz="4400" cap="none" dirty="0"/>
              <a:t>Ο ρόλος των γονέων στην Εξ αποστάσεως Εκπαίδευση</a:t>
            </a:r>
          </a:p>
        </p:txBody>
      </p:sp>
      <p:sp>
        <p:nvSpPr>
          <p:cNvPr id="5" name="Θέση κειμένου 4">
            <a:extLst>
              <a:ext uri="{FF2B5EF4-FFF2-40B4-BE49-F238E27FC236}">
                <a16:creationId xmlns:a16="http://schemas.microsoft.com/office/drawing/2014/main" id="{D7B26C4A-2D85-6D4B-A17D-BE16706E560C}"/>
              </a:ext>
            </a:extLst>
          </p:cNvPr>
          <p:cNvSpPr>
            <a:spLocks noGrp="1"/>
          </p:cNvSpPr>
          <p:nvPr>
            <p:ph type="body" idx="1"/>
          </p:nvPr>
        </p:nvSpPr>
        <p:spPr/>
        <p:txBody>
          <a:bodyPr>
            <a:normAutofit fontScale="92500" lnSpcReduction="10000"/>
          </a:bodyPr>
          <a:lstStyle/>
          <a:p>
            <a:r>
              <a:rPr lang="en-US" dirty="0">
                <a:hlinkClick r:id="rId2"/>
              </a:rPr>
              <a:t>https://blogs.sch.gr/tsiamourta/author/tsiamourta/</a:t>
            </a:r>
            <a:endParaRPr lang="el-GR" dirty="0"/>
          </a:p>
          <a:p>
            <a:r>
              <a:rPr lang="el-GR" dirty="0"/>
              <a:t>Στο </a:t>
            </a:r>
            <a:r>
              <a:rPr lang="el-GR" dirty="0" err="1"/>
              <a:t>ιστολόγιο</a:t>
            </a:r>
            <a:r>
              <a:rPr lang="el-GR" dirty="0"/>
              <a:t> της Εκπαιδευτικού Πληροφορικής Ελένης </a:t>
            </a:r>
            <a:r>
              <a:rPr lang="el-GR" dirty="0" err="1"/>
              <a:t>Τσιαμούρτα</a:t>
            </a:r>
            <a:r>
              <a:rPr lang="el-GR" dirty="0"/>
              <a:t> θα βρείτε οδηγίες για τη χρήση των λογισμικών, που απευθύνονται σε γονείς και παιδιά. </a:t>
            </a:r>
          </a:p>
        </p:txBody>
      </p:sp>
      <p:pic>
        <p:nvPicPr>
          <p:cNvPr id="3" name="Εικόνα 2">
            <a:extLst>
              <a:ext uri="{FF2B5EF4-FFF2-40B4-BE49-F238E27FC236}">
                <a16:creationId xmlns:a16="http://schemas.microsoft.com/office/drawing/2014/main" id="{E531BED2-1E60-7749-99AB-C0C8EBA4AC7E}"/>
              </a:ext>
            </a:extLst>
          </p:cNvPr>
          <p:cNvPicPr>
            <a:picLocks noChangeAspect="1"/>
          </p:cNvPicPr>
          <p:nvPr/>
        </p:nvPicPr>
        <p:blipFill>
          <a:blip r:embed="rId3"/>
          <a:stretch>
            <a:fillRect/>
          </a:stretch>
        </p:blipFill>
        <p:spPr>
          <a:xfrm>
            <a:off x="127177" y="145656"/>
            <a:ext cx="5072186" cy="4070671"/>
          </a:xfrm>
          <a:prstGeom prst="rect">
            <a:avLst/>
          </a:prstGeom>
        </p:spPr>
      </p:pic>
    </p:spTree>
    <p:extLst>
      <p:ext uri="{BB962C8B-B14F-4D97-AF65-F5344CB8AC3E}">
        <p14:creationId xmlns:p14="http://schemas.microsoft.com/office/powerpoint/2010/main" val="2674756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395FC5-48C9-9E4D-AB96-5C38B40EF19D}"/>
              </a:ext>
            </a:extLst>
          </p:cNvPr>
          <p:cNvSpPr>
            <a:spLocks noGrp="1"/>
          </p:cNvSpPr>
          <p:nvPr>
            <p:ph type="title"/>
          </p:nvPr>
        </p:nvSpPr>
        <p:spPr/>
        <p:txBody>
          <a:bodyPr/>
          <a:lstStyle/>
          <a:p>
            <a:r>
              <a:rPr lang="el-GR" dirty="0"/>
              <a:t>Δομημένη σειρά ενεργειών</a:t>
            </a:r>
          </a:p>
        </p:txBody>
      </p:sp>
      <p:sp>
        <p:nvSpPr>
          <p:cNvPr id="5" name="Θέση περιεχομένου 4">
            <a:extLst>
              <a:ext uri="{FF2B5EF4-FFF2-40B4-BE49-F238E27FC236}">
                <a16:creationId xmlns:a16="http://schemas.microsoft.com/office/drawing/2014/main" id="{1303E9CC-E38F-E04F-A2DC-98CEDC2D1D88}"/>
              </a:ext>
            </a:extLst>
          </p:cNvPr>
          <p:cNvSpPr>
            <a:spLocks noGrp="1"/>
          </p:cNvSpPr>
          <p:nvPr>
            <p:ph idx="1"/>
          </p:nvPr>
        </p:nvSpPr>
        <p:spPr/>
        <p:txBody>
          <a:bodyPr>
            <a:normAutofit fontScale="92500" lnSpcReduction="20000"/>
          </a:bodyPr>
          <a:lstStyle/>
          <a:p>
            <a:r>
              <a:rPr lang="el-GR" b="1" dirty="0"/>
              <a:t>Εποπτεύετε την ενασχόληση των παιδιών με τον ηλεκτρονικό υπολογιστή χωρίς να παρεμβαίνετε στο έργο τους εκτός κι αν σας το ζητήσουν.</a:t>
            </a:r>
          </a:p>
          <a:p>
            <a:pPr lvl="1"/>
            <a:r>
              <a:rPr lang="el-GR" dirty="0"/>
              <a:t>Οι Εκπαιδευτικοί καταθέτουν τις ενέργειες που πρέπει να κάνουν τα παιδιά, έχοντας περιγράψει τι πρέπει να γίνει. Εφόσον ο/η Εκπαιδευτικός έχει δώσει πρωτόκολλο επικοινωνίας μαζί του/της καλό είναι να το ακολουθείτε. Διαφορετικά ζητήστε χρόνο επικοινωνίας.</a:t>
            </a:r>
          </a:p>
          <a:p>
            <a:r>
              <a:rPr lang="el-GR" b="1" dirty="0"/>
              <a:t>Αν υπάρχει διάθεση εμπλοκής με το αντικείμενο, είναι σίγουρο πως θα έρθουν και τα καλά αποτελέσματα.</a:t>
            </a:r>
          </a:p>
          <a:p>
            <a:pPr lvl="1"/>
            <a:r>
              <a:rPr lang="el-GR" dirty="0"/>
              <a:t>Στηρίξτε το παιδί σας με μια θετική κουβέντα, μην το αγχώνετε περισσότερο από όσο είναι και μην το απογοητεύετε. Αν βλέπετε πως έχει την ανάγκη δώστε του από τον χρόνο σας. Κι αν δεν ξέρετε και πολλά από τα θαυμαστά της πληροφορικής, μπορείτε είτε να αφήστε το παιδί να σας τα δείξει, είτε να ζητήστε τη βοήθεια της σχολικής μονάδας.</a:t>
            </a:r>
          </a:p>
          <a:p>
            <a:endParaRPr lang="el-GR" dirty="0"/>
          </a:p>
          <a:p>
            <a:endParaRPr lang="el-GR" dirty="0"/>
          </a:p>
        </p:txBody>
      </p:sp>
    </p:spTree>
    <p:extLst>
      <p:ext uri="{BB962C8B-B14F-4D97-AF65-F5344CB8AC3E}">
        <p14:creationId xmlns:p14="http://schemas.microsoft.com/office/powerpoint/2010/main" val="3921564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67DA78-4DDF-574B-8205-FDD60C0FC160}"/>
              </a:ext>
            </a:extLst>
          </p:cNvPr>
          <p:cNvSpPr>
            <a:spLocks noGrp="1"/>
          </p:cNvSpPr>
          <p:nvPr>
            <p:ph type="title"/>
          </p:nvPr>
        </p:nvSpPr>
        <p:spPr/>
        <p:txBody>
          <a:bodyPr/>
          <a:lstStyle/>
          <a:p>
            <a:r>
              <a:rPr lang="el-GR" dirty="0"/>
              <a:t>Ανταγωνισμός: υπάρχει χώρος </a:t>
            </a:r>
            <a:r>
              <a:rPr lang="el-GR" dirty="0" err="1"/>
              <a:t>γι</a:t>
            </a:r>
            <a:r>
              <a:rPr lang="el-GR" dirty="0"/>
              <a:t> αυτόν τώρα που </a:t>
            </a:r>
          </a:p>
        </p:txBody>
      </p:sp>
      <p:sp>
        <p:nvSpPr>
          <p:cNvPr id="3" name="Θέση περιεχομένου 2">
            <a:extLst>
              <a:ext uri="{FF2B5EF4-FFF2-40B4-BE49-F238E27FC236}">
                <a16:creationId xmlns:a16="http://schemas.microsoft.com/office/drawing/2014/main" id="{2297B5C4-149B-1343-9E50-77AD2F672D6D}"/>
              </a:ext>
            </a:extLst>
          </p:cNvPr>
          <p:cNvSpPr>
            <a:spLocks noGrp="1"/>
          </p:cNvSpPr>
          <p:nvPr>
            <p:ph idx="1"/>
          </p:nvPr>
        </p:nvSpPr>
        <p:spPr/>
        <p:txBody>
          <a:bodyPr>
            <a:normAutofit fontScale="92500" lnSpcReduction="20000"/>
          </a:bodyPr>
          <a:lstStyle/>
          <a:p>
            <a:r>
              <a:rPr lang="el-GR" dirty="0"/>
              <a:t>Ένα κατηγορηματικό ΌΧΙ είναι η απάντησή μας!</a:t>
            </a:r>
          </a:p>
          <a:p>
            <a:pPr lvl="1"/>
            <a:r>
              <a:rPr lang="el-GR" dirty="0"/>
              <a:t>Κάθε Εκπαιδευτικός προγραμματίζει τις δραστηριότητες που κρίνει για να βοηθήσει τους/τις μαθητές/μαθήτριές του! Δεν υπάρχει νόημα να συγκρίνετε τις εργασίες που έχουν δοθεί σε κάποιο άλλο σχολείο με αυτές που έχουν δοθεί στο παιδί σας! </a:t>
            </a:r>
          </a:p>
          <a:p>
            <a:r>
              <a:rPr lang="el-GR" dirty="0"/>
              <a:t>Προτείνουμε επικοινωνία προκειμένου να «σπάσει» η απομόνωση στην οποία βρίσκεται η κοινωνία: </a:t>
            </a:r>
          </a:p>
          <a:p>
            <a:pPr lvl="1"/>
            <a:r>
              <a:rPr lang="el-GR" dirty="0"/>
              <a:t>Έχουμε προτείνει προς τους/τις Εκπαιδευτικούς να οργανώσουν διαδικτυακές συναντήσεις με παιδιά άλλου τμήματος / άλλου σχολείου / άλλης περιοχής δημιουργώντας συνθήκες που τα παιδιά θα συζητήσουν και θα αλλάξουν εμπειρίες μεταξύ τους. Από τις συναντήσεις αυτές μπορεί να προκύψουν συνεργατικά έργα που θα δώσουν διέξοδο στη δημιουργικότητα και ενδιαφέρον στα παιδιά! </a:t>
            </a:r>
          </a:p>
          <a:p>
            <a:pPr lvl="1"/>
            <a:r>
              <a:rPr lang="el-GR" dirty="0"/>
              <a:t>Αντίστοιχα μπορείτε να κινηθείτε κι εσείς, οργανώνοντας διαδικτυακές συναντήσεις με παιδιά συγγενών, συμμαθητές/συμμαθήτριες του παιδιού σας (μετά από επικοινωνία με τους γονείς του).</a:t>
            </a:r>
          </a:p>
        </p:txBody>
      </p:sp>
      <p:pic>
        <p:nvPicPr>
          <p:cNvPr id="4" name="Εικόνα 3">
            <a:extLst>
              <a:ext uri="{FF2B5EF4-FFF2-40B4-BE49-F238E27FC236}">
                <a16:creationId xmlns:a16="http://schemas.microsoft.com/office/drawing/2014/main" id="{1DCE9A64-9E6E-ED42-8A87-C4A2F27BFBE6}"/>
              </a:ext>
            </a:extLst>
          </p:cNvPr>
          <p:cNvPicPr>
            <a:picLocks noChangeAspect="1"/>
          </p:cNvPicPr>
          <p:nvPr/>
        </p:nvPicPr>
        <p:blipFill>
          <a:blip r:embed="rId2"/>
          <a:stretch>
            <a:fillRect/>
          </a:stretch>
        </p:blipFill>
        <p:spPr>
          <a:xfrm>
            <a:off x="3863967" y="1333164"/>
            <a:ext cx="730306" cy="730306"/>
          </a:xfrm>
          <a:prstGeom prst="rect">
            <a:avLst/>
          </a:prstGeom>
        </p:spPr>
      </p:pic>
    </p:spTree>
    <p:extLst>
      <p:ext uri="{BB962C8B-B14F-4D97-AF65-F5344CB8AC3E}">
        <p14:creationId xmlns:p14="http://schemas.microsoft.com/office/powerpoint/2010/main" val="2530021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39C923A-8775-4E46-AE0F-94A6B0E73AE6}"/>
              </a:ext>
            </a:extLst>
          </p:cNvPr>
          <p:cNvSpPr>
            <a:spLocks noGrp="1"/>
          </p:cNvSpPr>
          <p:nvPr>
            <p:ph type="title"/>
          </p:nvPr>
        </p:nvSpPr>
        <p:spPr/>
        <p:txBody>
          <a:bodyPr/>
          <a:lstStyle/>
          <a:p>
            <a:r>
              <a:rPr lang="el-GR" dirty="0"/>
              <a:t>Θα ήταν παράλειψη αν σε αυτή την εισήγηση δεν αναφέραμε πως…</a:t>
            </a:r>
          </a:p>
        </p:txBody>
      </p:sp>
      <p:sp>
        <p:nvSpPr>
          <p:cNvPr id="5" name="Θέση περιεχομένου 4">
            <a:extLst>
              <a:ext uri="{FF2B5EF4-FFF2-40B4-BE49-F238E27FC236}">
                <a16:creationId xmlns:a16="http://schemas.microsoft.com/office/drawing/2014/main" id="{BACF8DB8-45EB-7844-91F5-A63946795674}"/>
              </a:ext>
            </a:extLst>
          </p:cNvPr>
          <p:cNvSpPr>
            <a:spLocks noGrp="1"/>
          </p:cNvSpPr>
          <p:nvPr>
            <p:ph idx="1"/>
          </p:nvPr>
        </p:nvSpPr>
        <p:spPr>
          <a:xfrm>
            <a:off x="6256020" y="685801"/>
            <a:ext cx="5016185" cy="6038680"/>
          </a:xfrm>
        </p:spPr>
        <p:txBody>
          <a:bodyPr>
            <a:normAutofit fontScale="85000" lnSpcReduction="10000"/>
          </a:bodyPr>
          <a:lstStyle/>
          <a:p>
            <a:r>
              <a:rPr lang="el-GR" dirty="0"/>
              <a:t>…αυτή η κατάσταση του κλεισίματος των σχολείων δημιούργησε μια πρωτόγνωρη κατάσταση στην εκπαιδευτική κοινότητα, τόσο δηλαδή στις οικογένειες των μαθητών/τριών μας όσο και στην οικογένεια των Εκπαιδευτικών.</a:t>
            </a:r>
          </a:p>
          <a:p>
            <a:r>
              <a:rPr lang="el-GR" dirty="0"/>
              <a:t>… όλοι/</a:t>
            </a:r>
            <a:r>
              <a:rPr lang="el-GR" dirty="0" err="1"/>
              <a:t>ες</a:t>
            </a:r>
            <a:r>
              <a:rPr lang="el-GR" dirty="0"/>
              <a:t> οι Εκπαιδευτικοί προβληματιστήκαμε για τον τρόπο που θα υποστηρίξουμε ΟΛΟΥΣ/ΟΛΕΣ τους/τις μαθητές/μαθήτριές μας! Πώς θα επικοινωνήσουμε μαζί τους για να τους/τις στηρίξουμε! Πώς θα επικοινωνήσουμε μαζί σας για να σας στηρίξουμε και να προσφέρουμε τις βοήθειες που χρειάζεστε ώστε να επιτευχθεί το άλμα που έγινε στην εξ αποστάσεως εκπαίδευση σε συνθήκες μάλιστα εξαιρετικά κρίσιμες για τη δημόσια υγεία.</a:t>
            </a:r>
          </a:p>
          <a:p>
            <a:r>
              <a:rPr lang="el-GR" dirty="0"/>
              <a:t>…από τις επαφές που έχουμε με τους/τις Διευθυντές/</a:t>
            </a:r>
            <a:r>
              <a:rPr lang="el-GR" dirty="0" err="1"/>
              <a:t>ντριες</a:t>
            </a:r>
            <a:r>
              <a:rPr lang="el-GR" dirty="0"/>
              <a:t> των σχολικών μονάδων και τους/τις Εκπαιδευτικούς -που κατέβαλλαν κάθε δυνατή προσπάθεια και </a:t>
            </a:r>
            <a:r>
              <a:rPr lang="el-GR" dirty="0" err="1"/>
              <a:t>γι</a:t>
            </a:r>
            <a:r>
              <a:rPr lang="el-GR" dirty="0"/>
              <a:t> αυτό τους αξίζουν συγχαρητήρια- καταγράφουμε πως έχει χρησιμοποιηθεί κάθε μέσο για να στηριχθεί η επαφή των παιδιών με μαθησιακές διαδικασίες και πως όλες οι ενέργειες –ακόμη και κάποιες που μπορεί να μην οδήγησαν σε επιθυμητά αποτελέσματα- αναπτύχθηκαν με αγαθά κίνητρα.   </a:t>
            </a:r>
          </a:p>
          <a:p>
            <a:endParaRPr lang="el-GR" dirty="0"/>
          </a:p>
        </p:txBody>
      </p:sp>
      <p:pic>
        <p:nvPicPr>
          <p:cNvPr id="7" name="Εικόνα 6">
            <a:extLst>
              <a:ext uri="{FF2B5EF4-FFF2-40B4-BE49-F238E27FC236}">
                <a16:creationId xmlns:a16="http://schemas.microsoft.com/office/drawing/2014/main" id="{B9829089-FDDF-F841-B573-88F8E01E6CB6}"/>
              </a:ext>
            </a:extLst>
          </p:cNvPr>
          <p:cNvPicPr>
            <a:picLocks noChangeAspect="1"/>
          </p:cNvPicPr>
          <p:nvPr/>
        </p:nvPicPr>
        <p:blipFill>
          <a:blip r:embed="rId2"/>
          <a:stretch>
            <a:fillRect/>
          </a:stretch>
        </p:blipFill>
        <p:spPr>
          <a:xfrm>
            <a:off x="358746" y="5152662"/>
            <a:ext cx="1453869" cy="1453869"/>
          </a:xfrm>
          <a:prstGeom prst="rect">
            <a:avLst/>
          </a:prstGeom>
        </p:spPr>
      </p:pic>
    </p:spTree>
    <p:extLst>
      <p:ext uri="{BB962C8B-B14F-4D97-AF65-F5344CB8AC3E}">
        <p14:creationId xmlns:p14="http://schemas.microsoft.com/office/powerpoint/2010/main" val="704092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39C12-0E74-5F4E-9C50-191B64E6F4DB}"/>
              </a:ext>
            </a:extLst>
          </p:cNvPr>
          <p:cNvSpPr>
            <a:spLocks noGrp="1"/>
          </p:cNvSpPr>
          <p:nvPr>
            <p:ph type="title"/>
          </p:nvPr>
        </p:nvSpPr>
        <p:spPr/>
        <p:txBody>
          <a:bodyPr/>
          <a:lstStyle/>
          <a:p>
            <a:r>
              <a:rPr lang="el-GR" dirty="0"/>
              <a:t>Κλείνοντας…</a:t>
            </a:r>
          </a:p>
        </p:txBody>
      </p:sp>
      <p:sp>
        <p:nvSpPr>
          <p:cNvPr id="3" name="Θέση περιεχομένου 2">
            <a:extLst>
              <a:ext uri="{FF2B5EF4-FFF2-40B4-BE49-F238E27FC236}">
                <a16:creationId xmlns:a16="http://schemas.microsoft.com/office/drawing/2014/main" id="{775482EF-BA82-E443-940F-73340F8C4077}"/>
              </a:ext>
            </a:extLst>
          </p:cNvPr>
          <p:cNvSpPr>
            <a:spLocks noGrp="1"/>
          </p:cNvSpPr>
          <p:nvPr>
            <p:ph idx="1"/>
          </p:nvPr>
        </p:nvSpPr>
        <p:spPr/>
        <p:txBody>
          <a:bodyPr/>
          <a:lstStyle/>
          <a:p>
            <a:r>
              <a:rPr lang="el-GR" dirty="0"/>
              <a:t>Έχοντας μιλήσει με πολλούς γονείς, ξέρουμε πως πίσω από κάθε παιδί που συμμετέχει στην εξ αποστάσεως εκπαίδευση βρίσκεται ένας γονέας – ή και οι δύο γονείς – που μαθαίνει/μαθαίνουν μαζί του.</a:t>
            </a:r>
          </a:p>
          <a:p>
            <a:pPr lvl="1"/>
            <a:r>
              <a:rPr lang="el-GR" dirty="0"/>
              <a:t>Σε τούτες τις δύσκολες μέρες, αποκτούμε κι εμείς οι ενήλικες ιδιαίτερες δεξιότητες που μπορεί να μην είχαμε νωρίτερα… Ας το δούμε θετικά…</a:t>
            </a:r>
          </a:p>
          <a:p>
            <a:r>
              <a:rPr lang="el-GR" dirty="0"/>
              <a:t>Η οργάνωση που επιβάλλει η πληροφορική πιστεύουμε πως μπορεί να οδηγήσει στην οργάνωση κρίσιμων δεξιοτήτων από τα παιδιά.</a:t>
            </a:r>
          </a:p>
          <a:p>
            <a:r>
              <a:rPr lang="el-GR" dirty="0" err="1"/>
              <a:t>Αντισταθε</a:t>
            </a:r>
            <a:r>
              <a:rPr lang="en-US" dirty="0" err="1"/>
              <a:t>ί</a:t>
            </a:r>
            <a:r>
              <a:rPr lang="el-GR" dirty="0"/>
              <a:t>τε στην πρόκληση να γεμίσετε το κενό της παρουσίας των φίλων ή του σχολείου με αντικείμενα. Δώστε στα παιδιά τον χρόνο που χρειάζονται!</a:t>
            </a:r>
          </a:p>
        </p:txBody>
      </p:sp>
    </p:spTree>
    <p:extLst>
      <p:ext uri="{BB962C8B-B14F-4D97-AF65-F5344CB8AC3E}">
        <p14:creationId xmlns:p14="http://schemas.microsoft.com/office/powerpoint/2010/main" val="1254721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061" y="1301360"/>
            <a:ext cx="10792046" cy="2852737"/>
          </a:xfrm>
        </p:spPr>
        <p:txBody>
          <a:bodyPr>
            <a:normAutofit/>
          </a:bodyPr>
          <a:lstStyle/>
          <a:p>
            <a:r>
              <a:rPr lang="en-US" sz="4000" b="1" cap="none" dirty="0"/>
              <a:t>e</a:t>
            </a:r>
            <a:r>
              <a:rPr lang="en-GB" sz="4000" b="1" cap="none" dirty="0"/>
              <a:t>-</a:t>
            </a:r>
            <a:r>
              <a:rPr lang="en-US" sz="4000" b="1" cap="none" dirty="0"/>
              <a:t>mail</a:t>
            </a:r>
            <a:r>
              <a:rPr lang="en-GB" sz="4000" b="1" cap="none" dirty="0"/>
              <a:t>: </a:t>
            </a:r>
            <a:r>
              <a:rPr lang="en-US" sz="4000" b="1" u="sng" cap="none" dirty="0">
                <a:hlinkClick r:id="rId2"/>
              </a:rPr>
              <a:t>pekes</a:t>
            </a:r>
            <a:r>
              <a:rPr lang="en-GB" sz="4000" b="1" u="sng" cap="none" dirty="0">
                <a:hlinkClick r:id="rId2"/>
              </a:rPr>
              <a:t>@</a:t>
            </a:r>
            <a:r>
              <a:rPr lang="en-US" sz="4000" b="1" u="sng" cap="none" dirty="0">
                <a:hlinkClick r:id="rId2"/>
              </a:rPr>
              <a:t>thess</a:t>
            </a:r>
            <a:r>
              <a:rPr lang="en-GB" sz="4000" b="1" u="sng" cap="none" dirty="0">
                <a:hlinkClick r:id="rId2"/>
              </a:rPr>
              <a:t>.</a:t>
            </a:r>
            <a:r>
              <a:rPr lang="en-US" sz="4000" b="1" u="sng" cap="none" dirty="0">
                <a:hlinkClick r:id="rId2"/>
              </a:rPr>
              <a:t>pde</a:t>
            </a:r>
            <a:r>
              <a:rPr lang="en-GB" sz="4000" b="1" u="sng" cap="none" dirty="0">
                <a:hlinkClick r:id="rId2"/>
              </a:rPr>
              <a:t>.</a:t>
            </a:r>
            <a:r>
              <a:rPr lang="en-US" sz="4000" b="1" u="sng" cap="none" dirty="0">
                <a:hlinkClick r:id="rId2"/>
              </a:rPr>
              <a:t>sch</a:t>
            </a:r>
            <a:r>
              <a:rPr lang="en-GB" sz="4000" b="1" u="sng" cap="none" dirty="0">
                <a:hlinkClick r:id="rId2"/>
              </a:rPr>
              <a:t>.</a:t>
            </a:r>
            <a:r>
              <a:rPr lang="en-US" sz="4000" b="1" u="sng" cap="none" dirty="0">
                <a:hlinkClick r:id="rId2"/>
              </a:rPr>
              <a:t>gr</a:t>
            </a:r>
            <a:r>
              <a:rPr lang="en-GB" sz="4000" b="1" cap="none" dirty="0"/>
              <a:t>  </a:t>
            </a:r>
            <a:br>
              <a:rPr lang="el-GR" sz="4000" b="1" cap="none" dirty="0"/>
            </a:br>
            <a:r>
              <a:rPr lang="el-GR" sz="4000" cap="none" dirty="0"/>
              <a:t>Δικτυακός τόπος: </a:t>
            </a:r>
            <a:r>
              <a:rPr lang="el-GR" sz="4000" u="sng" cap="none" dirty="0">
                <a:hlinkClick r:id="rId3"/>
              </a:rPr>
              <a:t>http://pekesthess.sites.sch.gr</a:t>
            </a:r>
            <a:r>
              <a:rPr lang="el-GR" sz="4000" cap="none" dirty="0"/>
              <a:t> </a:t>
            </a:r>
            <a:endParaRPr lang="en-US" sz="4000" cap="none" dirty="0"/>
          </a:p>
        </p:txBody>
      </p:sp>
    </p:spTree>
    <p:extLst>
      <p:ext uri="{BB962C8B-B14F-4D97-AF65-F5344CB8AC3E}">
        <p14:creationId xmlns:p14="http://schemas.microsoft.com/office/powerpoint/2010/main" val="788850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70B431-99F3-D445-981F-D645789757E3}"/>
              </a:ext>
            </a:extLst>
          </p:cNvPr>
          <p:cNvSpPr>
            <a:spLocks noGrp="1"/>
          </p:cNvSpPr>
          <p:nvPr>
            <p:ph type="title"/>
          </p:nvPr>
        </p:nvSpPr>
        <p:spPr/>
        <p:txBody>
          <a:bodyPr/>
          <a:lstStyle/>
          <a:p>
            <a:r>
              <a:rPr lang="el-GR" dirty="0"/>
              <a:t>Δομή</a:t>
            </a:r>
          </a:p>
        </p:txBody>
      </p:sp>
      <p:sp>
        <p:nvSpPr>
          <p:cNvPr id="3" name="Θέση περιεχομένου 2">
            <a:extLst>
              <a:ext uri="{FF2B5EF4-FFF2-40B4-BE49-F238E27FC236}">
                <a16:creationId xmlns:a16="http://schemas.microsoft.com/office/drawing/2014/main" id="{45FD2B89-DF2B-2B45-9E94-B4F295A797FB}"/>
              </a:ext>
            </a:extLst>
          </p:cNvPr>
          <p:cNvSpPr>
            <a:spLocks noGrp="1"/>
          </p:cNvSpPr>
          <p:nvPr>
            <p:ph idx="1"/>
          </p:nvPr>
        </p:nvSpPr>
        <p:spPr/>
        <p:txBody>
          <a:bodyPr/>
          <a:lstStyle/>
          <a:p>
            <a:r>
              <a:rPr lang="el-GR" dirty="0"/>
              <a:t>Περιγραφή των προτάσεών μας για τη σύγχρονη και την ασύγχρονη </a:t>
            </a:r>
            <a:r>
              <a:rPr lang="el-GR" dirty="0" err="1"/>
              <a:t>τηλεκπαίδευση</a:t>
            </a:r>
            <a:endParaRPr lang="el-GR" dirty="0"/>
          </a:p>
          <a:p>
            <a:pPr lvl="1"/>
            <a:r>
              <a:rPr lang="el-GR" dirty="0"/>
              <a:t>Η πρόταση του ΠΕΚΕΣ Θεσσαλίας για σύγχρονη &amp; ασύγχρονη</a:t>
            </a:r>
          </a:p>
          <a:p>
            <a:pPr lvl="1"/>
            <a:r>
              <a:rPr lang="el-GR" dirty="0"/>
              <a:t>Λαμβάνουμε υπόψη μας όσο το δυνατόν περισσότερες </a:t>
            </a:r>
          </a:p>
          <a:p>
            <a:r>
              <a:rPr lang="el-GR" dirty="0"/>
              <a:t>Ο ρόλος των γονέων στην εξ αποστάσεως εκπαίδευση στο </a:t>
            </a:r>
            <a:r>
              <a:rPr lang="el-GR"/>
              <a:t>δημοτικό σχολείο</a:t>
            </a:r>
            <a:endParaRPr lang="el-GR" dirty="0"/>
          </a:p>
        </p:txBody>
      </p:sp>
    </p:spTree>
    <p:extLst>
      <p:ext uri="{BB962C8B-B14F-4D97-AF65-F5344CB8AC3E}">
        <p14:creationId xmlns:p14="http://schemas.microsoft.com/office/powerpoint/2010/main" val="1985643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7FF1EDD9-8E62-6946-B3F9-49ADF63F0852}"/>
              </a:ext>
            </a:extLst>
          </p:cNvPr>
          <p:cNvSpPr>
            <a:spLocks noGrp="1"/>
          </p:cNvSpPr>
          <p:nvPr>
            <p:ph type="title"/>
          </p:nvPr>
        </p:nvSpPr>
        <p:spPr>
          <a:xfrm>
            <a:off x="765025" y="1301361"/>
            <a:ext cx="9612971" cy="899674"/>
          </a:xfrm>
        </p:spPr>
        <p:txBody>
          <a:bodyPr>
            <a:normAutofit fontScale="90000"/>
          </a:bodyPr>
          <a:lstStyle/>
          <a:p>
            <a:r>
              <a:rPr lang="el-GR" sz="4000" cap="none" dirty="0"/>
              <a:t>Περιγραφή Πρότασης για την Εξ Αποστάσεως</a:t>
            </a:r>
          </a:p>
        </p:txBody>
      </p:sp>
      <p:sp>
        <p:nvSpPr>
          <p:cNvPr id="5" name="Θέση κειμένου 4">
            <a:extLst>
              <a:ext uri="{FF2B5EF4-FFF2-40B4-BE49-F238E27FC236}">
                <a16:creationId xmlns:a16="http://schemas.microsoft.com/office/drawing/2014/main" id="{FD18F504-CA59-2342-A752-3C3CBD524112}"/>
              </a:ext>
            </a:extLst>
          </p:cNvPr>
          <p:cNvSpPr>
            <a:spLocks noGrp="1"/>
          </p:cNvSpPr>
          <p:nvPr>
            <p:ph type="body" idx="1"/>
          </p:nvPr>
        </p:nvSpPr>
        <p:spPr>
          <a:xfrm>
            <a:off x="765025" y="2565175"/>
            <a:ext cx="9811265" cy="3358195"/>
          </a:xfrm>
        </p:spPr>
        <p:txBody>
          <a:bodyPr>
            <a:normAutofit fontScale="70000" lnSpcReduction="20000"/>
          </a:bodyPr>
          <a:lstStyle/>
          <a:p>
            <a:r>
              <a:rPr lang="el-GR" dirty="0"/>
              <a:t>Δημοτικά σχολεία: 12:00-16:00 καθημερινά</a:t>
            </a:r>
          </a:p>
          <a:p>
            <a:pPr algn="ctr"/>
            <a:r>
              <a:rPr lang="el-GR" dirty="0" err="1"/>
              <a:t>Λιοναράκης</a:t>
            </a:r>
            <a:r>
              <a:rPr lang="el-GR" dirty="0"/>
              <a:t>, Αντώνης: «Αγάπη – τρυφερότητα – χιούμορ - ασφάλεια»</a:t>
            </a:r>
            <a:endParaRPr lang="en-US" dirty="0"/>
          </a:p>
          <a:p>
            <a:pPr algn="l"/>
            <a:endParaRPr lang="en-US" dirty="0"/>
          </a:p>
          <a:p>
            <a:pPr algn="l"/>
            <a:r>
              <a:rPr lang="el-GR" dirty="0"/>
              <a:t>Κριτήρια κατάθεσης πρότασης</a:t>
            </a:r>
            <a:endParaRPr lang="en-US" dirty="0"/>
          </a:p>
          <a:p>
            <a:pPr algn="l"/>
            <a:r>
              <a:rPr lang="el-GR" dirty="0"/>
              <a:t>α) Μαθήματα που θα δίνουν διέξοδο στα άγχη των παιδιών και θα καλλιεργήσουν διάθεση εμπλοκής στα παιδιά, μέσα από τα οποία θα στηρίξουμε τη μαθησιακή σχέση εκπαιδευτικού - μαθητή/μαθήτριας</a:t>
            </a:r>
            <a:br>
              <a:rPr lang="el-GR" dirty="0"/>
            </a:br>
            <a:r>
              <a:rPr lang="el-GR" dirty="0"/>
              <a:t>β) Η σύγχρονη εξ αποστάσεως εκπαίδευση συμπληρώνει την ασύγχρονη και, φυσικά, το αντίστροφο</a:t>
            </a:r>
            <a:br>
              <a:rPr lang="el-GR" dirty="0"/>
            </a:br>
            <a:r>
              <a:rPr lang="el-GR" dirty="0"/>
              <a:t>γ) Εξ αποστάσεως εκπαίδευση χωρίς ανατροφοδότηση δεν μπορεί να υπάρξει</a:t>
            </a:r>
            <a:br>
              <a:rPr lang="el-GR" dirty="0"/>
            </a:br>
            <a:r>
              <a:rPr lang="el-GR" dirty="0"/>
              <a:t>δ) Υπάρχουν σοβαρές δυσκολίες με τον υπάρχοντα ηλεκτρονικό εξοπλισμό των οικογενειών</a:t>
            </a:r>
            <a:br>
              <a:rPr lang="el-GR" dirty="0"/>
            </a:br>
            <a:r>
              <a:rPr lang="el-GR" dirty="0"/>
              <a:t>ε) Οι ανάγκες των οικογενειών που υπάρχουν περισσότερα από ένα παιδιά σε ηλεκτρονικό εξοπλισμό είναι μεγάλες</a:t>
            </a:r>
          </a:p>
        </p:txBody>
      </p:sp>
    </p:spTree>
    <p:extLst>
      <p:ext uri="{BB962C8B-B14F-4D97-AF65-F5344CB8AC3E}">
        <p14:creationId xmlns:p14="http://schemas.microsoft.com/office/powerpoint/2010/main" val="2308027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1DAA01-FA91-F543-8775-85C7A92FBF94}"/>
              </a:ext>
            </a:extLst>
          </p:cNvPr>
          <p:cNvSpPr>
            <a:spLocks noGrp="1"/>
          </p:cNvSpPr>
          <p:nvPr>
            <p:ph type="title"/>
          </p:nvPr>
        </p:nvSpPr>
        <p:spPr/>
        <p:txBody>
          <a:bodyPr/>
          <a:lstStyle/>
          <a:p>
            <a:r>
              <a:rPr lang="el-GR" dirty="0"/>
              <a:t>Πρόταση Προγραμματισμού ενεργειών – γενική οργάνωση</a:t>
            </a:r>
          </a:p>
        </p:txBody>
      </p:sp>
      <p:sp>
        <p:nvSpPr>
          <p:cNvPr id="3" name="Θέση περιεχομένου 2">
            <a:extLst>
              <a:ext uri="{FF2B5EF4-FFF2-40B4-BE49-F238E27FC236}">
                <a16:creationId xmlns:a16="http://schemas.microsoft.com/office/drawing/2014/main" id="{80322DB9-7673-2A47-A264-79180F23B754}"/>
              </a:ext>
            </a:extLst>
          </p:cNvPr>
          <p:cNvSpPr>
            <a:spLocks noGrp="1"/>
          </p:cNvSpPr>
          <p:nvPr>
            <p:ph idx="1"/>
          </p:nvPr>
        </p:nvSpPr>
        <p:spPr/>
        <p:txBody>
          <a:bodyPr>
            <a:normAutofit fontScale="92500" lnSpcReduction="20000"/>
          </a:bodyPr>
          <a:lstStyle/>
          <a:p>
            <a:r>
              <a:rPr lang="el-GR" dirty="0"/>
              <a:t>Η πρόταση του ΠΕ.Κ.Ε.Σ. είναι ένα μεικτό μοντέλο σύγχρονης &amp; ασύγχρονης </a:t>
            </a:r>
            <a:r>
              <a:rPr lang="el-GR" dirty="0" err="1"/>
              <a:t>τηλεκπαίδευσης</a:t>
            </a:r>
            <a:r>
              <a:rPr lang="el-GR" dirty="0"/>
              <a:t>: Σύγχρονη – Ασύγχρονη – Σύγχρονη </a:t>
            </a:r>
          </a:p>
          <a:p>
            <a:r>
              <a:rPr lang="el-GR" dirty="0"/>
              <a:t>Στην πρώτη σύγχρονη </a:t>
            </a:r>
            <a:r>
              <a:rPr lang="el-GR" dirty="0" err="1"/>
              <a:t>τηλεκπαίδευση</a:t>
            </a:r>
            <a:r>
              <a:rPr lang="el-GR" dirty="0"/>
              <a:t> ο/η εκπαιδευτικός ανακοινώνει το θέμα της εβδομάδας και θυμίζει στα παιδιά όσα έχουν διδαχθεί πάνω σε αυτό. Περιγράφει τις εργασίες που θα αναρτηθούν και τι πρέπει να κάνουν τα παιδιά (</a:t>
            </a:r>
            <a:r>
              <a:rPr lang="el-GR" b="1" i="1" dirty="0" err="1"/>
              <a:t>Ενδ</a:t>
            </a:r>
            <a:r>
              <a:rPr lang="el-GR" b="1" i="1" dirty="0"/>
              <a:t>. αυτή θα μπορούσε να γίνει ημέρα Δευτέρα</a:t>
            </a:r>
            <a:r>
              <a:rPr lang="el-GR" dirty="0"/>
              <a:t>).</a:t>
            </a:r>
          </a:p>
          <a:p>
            <a:r>
              <a:rPr lang="el-GR" dirty="0"/>
              <a:t>Στην </a:t>
            </a:r>
            <a:r>
              <a:rPr lang="en-US" dirty="0"/>
              <a:t>e-class </a:t>
            </a:r>
            <a:r>
              <a:rPr lang="el-GR" dirty="0"/>
              <a:t>αναρτώνται οι εργασίες και τα παιδιά ενημερώνονται για τον χρόνο που τους δίνεται για να τις ολοκληρώσουν.</a:t>
            </a:r>
          </a:p>
          <a:p>
            <a:r>
              <a:rPr lang="el-GR" dirty="0"/>
              <a:t>Ορίζεται ενδιάμεση επικοινωνία για την περίπτωση που υπάρχουν απορίες για την αντιμετώπισή τους (</a:t>
            </a:r>
            <a:r>
              <a:rPr lang="el-GR" b="1" i="1" dirty="0" err="1"/>
              <a:t>Ενδ</a:t>
            </a:r>
            <a:r>
              <a:rPr lang="el-GR" b="1" i="1" dirty="0"/>
              <a:t>. αυτή θα μπορούσε να γίνει ημέρα Τετάρτη</a:t>
            </a:r>
            <a:r>
              <a:rPr lang="el-GR" dirty="0"/>
              <a:t>).</a:t>
            </a:r>
          </a:p>
          <a:p>
            <a:r>
              <a:rPr lang="el-GR" dirty="0"/>
              <a:t>Στη δεύτερη σύγχρονη </a:t>
            </a:r>
            <a:r>
              <a:rPr lang="el-GR" dirty="0" err="1"/>
              <a:t>τηλεκπαίδευση</a:t>
            </a:r>
            <a:r>
              <a:rPr lang="el-GR" dirty="0"/>
              <a:t> ο/η εκπαιδευτικός δίνει ανατροφοδότηση πάνω στην εργασία (</a:t>
            </a:r>
            <a:r>
              <a:rPr lang="el-GR" b="1" i="1" dirty="0" err="1"/>
              <a:t>Ενδ</a:t>
            </a:r>
            <a:r>
              <a:rPr lang="el-GR" b="1" i="1" dirty="0"/>
              <a:t>. αυτή θα μπορούσε να γίνει ημέρα Παρασκευή</a:t>
            </a:r>
            <a:r>
              <a:rPr lang="el-GR" dirty="0"/>
              <a:t>).</a:t>
            </a:r>
          </a:p>
          <a:p>
            <a:endParaRPr lang="el-GR" dirty="0"/>
          </a:p>
        </p:txBody>
      </p:sp>
    </p:spTree>
    <p:extLst>
      <p:ext uri="{BB962C8B-B14F-4D97-AF65-F5344CB8AC3E}">
        <p14:creationId xmlns:p14="http://schemas.microsoft.com/office/powerpoint/2010/main" val="1141231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1DAA01-FA91-F543-8775-85C7A92FBF94}"/>
              </a:ext>
            </a:extLst>
          </p:cNvPr>
          <p:cNvSpPr>
            <a:spLocks noGrp="1"/>
          </p:cNvSpPr>
          <p:nvPr>
            <p:ph type="title"/>
          </p:nvPr>
        </p:nvSpPr>
        <p:spPr/>
        <p:txBody>
          <a:bodyPr/>
          <a:lstStyle/>
          <a:p>
            <a:r>
              <a:rPr lang="el-GR" dirty="0"/>
              <a:t>Προγραμματισμός ενεργειών – πιο ειδικά</a:t>
            </a:r>
          </a:p>
        </p:txBody>
      </p:sp>
      <p:sp>
        <p:nvSpPr>
          <p:cNvPr id="3" name="Θέση περιεχομένου 2">
            <a:extLst>
              <a:ext uri="{FF2B5EF4-FFF2-40B4-BE49-F238E27FC236}">
                <a16:creationId xmlns:a16="http://schemas.microsoft.com/office/drawing/2014/main" id="{80322DB9-7673-2A47-A264-79180F23B754}"/>
              </a:ext>
            </a:extLst>
          </p:cNvPr>
          <p:cNvSpPr>
            <a:spLocks noGrp="1"/>
          </p:cNvSpPr>
          <p:nvPr>
            <p:ph idx="1"/>
          </p:nvPr>
        </p:nvSpPr>
        <p:spPr/>
        <p:txBody>
          <a:bodyPr>
            <a:normAutofit lnSpcReduction="10000"/>
          </a:bodyPr>
          <a:lstStyle/>
          <a:p>
            <a:r>
              <a:rPr lang="el-GR" dirty="0"/>
              <a:t>Το έργο που προτείνεται για να ολοκληρωθεί στη διάρκεια μιας εβδομάδας, πρέπει να </a:t>
            </a:r>
            <a:r>
              <a:rPr lang="el-GR" dirty="0" err="1"/>
              <a:t>μοιραστε</a:t>
            </a:r>
            <a:r>
              <a:rPr lang="en-US" dirty="0" err="1"/>
              <a:t>ί</a:t>
            </a:r>
            <a:r>
              <a:rPr lang="el-GR" dirty="0"/>
              <a:t> στις ημέρες της εβδομάδας.</a:t>
            </a:r>
          </a:p>
          <a:p>
            <a:r>
              <a:rPr lang="el-GR" b="1" u="sng" dirty="0"/>
              <a:t>Προτείνουμε κάθε εβδομάδα να οργανώνεται η εξ αποστάσεως εκπαίδευση σε δύο τουλάχιστον γνωστικά αντικείμενα, πχ γλώσσα &amp; μαθηματικά ή μαθηματικά &amp; ιστορία &amp; ξένη γλώσσα κτλ.</a:t>
            </a:r>
          </a:p>
          <a:p>
            <a:r>
              <a:rPr lang="el-GR" dirty="0"/>
              <a:t>Δεν πρέπει να θεωρηθεί πως ο χρόνος που έχει οριστεί από το ΥΠΑΙΘ για την πραγματοποίηση σύγχρονης εξ αποστάσεως εκπαίδευσης πως μπορεί να αποδοθεί αναλογικά σε κάθε αντικείμενο σύμφωνα με τον χρόνο που ορίζεται σε κάθε αντικείμενο στη δια ζώσης διδασκαλία. </a:t>
            </a:r>
          </a:p>
          <a:p>
            <a:r>
              <a:rPr lang="el-GR" dirty="0"/>
              <a:t>Η εξ αποστάσεως εκπαίδευση δεν έχει τους ίδιους χρόνους με την δια ζώσης και σε κάθε περίπτωση δεν μπορεί να θεωρηθεί πως θα την αντικαταστήσει.</a:t>
            </a:r>
          </a:p>
          <a:p>
            <a:endParaRPr lang="el-GR" dirty="0"/>
          </a:p>
        </p:txBody>
      </p:sp>
    </p:spTree>
    <p:extLst>
      <p:ext uri="{BB962C8B-B14F-4D97-AF65-F5344CB8AC3E}">
        <p14:creationId xmlns:p14="http://schemas.microsoft.com/office/powerpoint/2010/main" val="1356490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1DAA01-FA91-F543-8775-85C7A92FBF94}"/>
              </a:ext>
            </a:extLst>
          </p:cNvPr>
          <p:cNvSpPr>
            <a:spLocks noGrp="1"/>
          </p:cNvSpPr>
          <p:nvPr>
            <p:ph type="title"/>
          </p:nvPr>
        </p:nvSpPr>
        <p:spPr/>
        <p:txBody>
          <a:bodyPr/>
          <a:lstStyle/>
          <a:p>
            <a:r>
              <a:rPr lang="el-GR" dirty="0"/>
              <a:t>Πρόταση Προγραμματισμού ενεργειών – γενική οργάνωση</a:t>
            </a:r>
          </a:p>
        </p:txBody>
      </p:sp>
      <p:sp>
        <p:nvSpPr>
          <p:cNvPr id="3" name="Θέση περιεχομένου 2">
            <a:extLst>
              <a:ext uri="{FF2B5EF4-FFF2-40B4-BE49-F238E27FC236}">
                <a16:creationId xmlns:a16="http://schemas.microsoft.com/office/drawing/2014/main" id="{80322DB9-7673-2A47-A264-79180F23B754}"/>
              </a:ext>
            </a:extLst>
          </p:cNvPr>
          <p:cNvSpPr>
            <a:spLocks noGrp="1"/>
          </p:cNvSpPr>
          <p:nvPr>
            <p:ph idx="1"/>
          </p:nvPr>
        </p:nvSpPr>
        <p:spPr/>
        <p:txBody>
          <a:bodyPr>
            <a:normAutofit/>
          </a:bodyPr>
          <a:lstStyle/>
          <a:p>
            <a:r>
              <a:rPr lang="el-GR" dirty="0"/>
              <a:t>Ο προγραμματισμός των σύγχρονων εξ αποστάσεως μαθημάτων μπορεί να γίνει με βάση την εικόνα που κάθε σχολική μονάδα έχει για τους/τις μαθητές/μαθήτριες του σχολείου της. </a:t>
            </a:r>
          </a:p>
          <a:p>
            <a:r>
              <a:rPr lang="el-GR" dirty="0"/>
              <a:t>Καλό είναι να μην υπάρχουν πολλές σύγχρονες </a:t>
            </a:r>
            <a:r>
              <a:rPr lang="el-GR" dirty="0" err="1"/>
              <a:t>ΕξΑ</a:t>
            </a:r>
            <a:r>
              <a:rPr lang="el-GR" dirty="0"/>
              <a:t> ταυτόχρονα την ίδια ώρα – δηλαδή προτείνουμε να προγραμματιστούν οι σύγχρονες </a:t>
            </a:r>
            <a:r>
              <a:rPr lang="el-GR" dirty="0" err="1"/>
              <a:t>ΕξΑ</a:t>
            </a:r>
            <a:r>
              <a:rPr lang="el-GR" dirty="0"/>
              <a:t> με γνώμονα τη διευκόλυνση των οικογενειών που έχουν έναν η/υ και δύο ή τρία παιδιά, το αν οι γονείς εργάζονται από το σπίτι με τον η/υ συγκεκριμένες ημέρες και ώρες.</a:t>
            </a:r>
          </a:p>
          <a:p>
            <a:r>
              <a:rPr lang="el-GR" dirty="0"/>
              <a:t>Επικοινωνήστε με τη σχολική μονάδα και ενημερώστε σχετικά με τις ιδιαιτερότητες που χαρακτηρίζουν την οικογένειά σας.</a:t>
            </a:r>
          </a:p>
          <a:p>
            <a:endParaRPr lang="el-GR" dirty="0"/>
          </a:p>
        </p:txBody>
      </p:sp>
    </p:spTree>
    <p:extLst>
      <p:ext uri="{BB962C8B-B14F-4D97-AF65-F5344CB8AC3E}">
        <p14:creationId xmlns:p14="http://schemas.microsoft.com/office/powerpoint/2010/main" val="2665226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7EE9BE-BC79-8841-A24D-C70E9DA98047}"/>
              </a:ext>
            </a:extLst>
          </p:cNvPr>
          <p:cNvSpPr>
            <a:spLocks noGrp="1"/>
          </p:cNvSpPr>
          <p:nvPr>
            <p:ph type="title"/>
          </p:nvPr>
        </p:nvSpPr>
        <p:spPr/>
        <p:txBody>
          <a:bodyPr/>
          <a:lstStyle/>
          <a:p>
            <a:r>
              <a:rPr lang="el-GR" dirty="0"/>
              <a:t>Τι μπορεί να αναρτηθεί σε μια </a:t>
            </a:r>
            <a:r>
              <a:rPr lang="el-GR" dirty="0" err="1"/>
              <a:t>ηλεκτρονικ</a:t>
            </a:r>
            <a:r>
              <a:rPr lang="en-US" dirty="0" err="1"/>
              <a:t>ή</a:t>
            </a:r>
            <a:r>
              <a:rPr lang="el-GR" dirty="0"/>
              <a:t> τάξη;</a:t>
            </a:r>
          </a:p>
        </p:txBody>
      </p:sp>
      <p:sp>
        <p:nvSpPr>
          <p:cNvPr id="3" name="Θέση περιεχομένου 2">
            <a:extLst>
              <a:ext uri="{FF2B5EF4-FFF2-40B4-BE49-F238E27FC236}">
                <a16:creationId xmlns:a16="http://schemas.microsoft.com/office/drawing/2014/main" id="{D675E9FC-2EF2-5242-86D0-AF56D271563C}"/>
              </a:ext>
            </a:extLst>
          </p:cNvPr>
          <p:cNvSpPr>
            <a:spLocks noGrp="1"/>
          </p:cNvSpPr>
          <p:nvPr>
            <p:ph idx="1"/>
          </p:nvPr>
        </p:nvSpPr>
        <p:spPr>
          <a:xfrm>
            <a:off x="1371600" y="2285999"/>
            <a:ext cx="9601200" cy="3952959"/>
          </a:xfrm>
        </p:spPr>
        <p:txBody>
          <a:bodyPr>
            <a:normAutofit fontScale="85000" lnSpcReduction="20000"/>
          </a:bodyPr>
          <a:lstStyle/>
          <a:p>
            <a:r>
              <a:rPr lang="el-GR" dirty="0"/>
              <a:t>Η απόφαση είναι καθαρά του/της Εκπαιδευτικού και φυσικά εξαρτάται απόλυτα από τις δυνατότητες των μαθητών/τριών του/της καθώς και από ό,τι έχει διδάξει. Εμπιστευτείτε τον/την Εκπαιδευτικό του παιδιού σας καθώς γνωρίζει καλύτερα από κάθε άλλο/η τις ανάγκες του.</a:t>
            </a:r>
          </a:p>
          <a:p>
            <a:r>
              <a:rPr lang="el-GR" dirty="0"/>
              <a:t>Μαθησιακές ενέργειες σε αλληλουχία που να οδηγούν στην ολοκλήρωση έργου – </a:t>
            </a:r>
            <a:r>
              <a:rPr lang="en-US" dirty="0" err="1"/>
              <a:t>webquest</a:t>
            </a:r>
            <a:r>
              <a:rPr lang="el-GR" dirty="0"/>
              <a:t> ή ηλεκτρονικό σχέδιο εργασίας.</a:t>
            </a:r>
          </a:p>
          <a:p>
            <a:pPr lvl="1"/>
            <a:r>
              <a:rPr lang="el-GR" dirty="0"/>
              <a:t>Κείμενα που προτείνονται να διαβαστούν (ίσως να αναρτηθεί το ίδιο το κείμενο)</a:t>
            </a:r>
          </a:p>
          <a:p>
            <a:pPr lvl="1"/>
            <a:r>
              <a:rPr lang="el-GR" dirty="0"/>
              <a:t>Επίσκεψη σε συγκεκριμένες ιστοσελίδες (δίνονται οι διευθύνσεις και ορίζονται οι ενέργειες που θα αναπτυχθούν κατά την επίσκεψη)</a:t>
            </a:r>
          </a:p>
          <a:p>
            <a:pPr lvl="1"/>
            <a:r>
              <a:rPr lang="el-GR" dirty="0" err="1"/>
              <a:t>Πολυμεσικό</a:t>
            </a:r>
            <a:r>
              <a:rPr lang="el-GR" dirty="0"/>
              <a:t> υλικό (βίντεο που είναι αναρτημένα στο </a:t>
            </a:r>
            <a:r>
              <a:rPr lang="en-US" dirty="0" err="1"/>
              <a:t>youtube</a:t>
            </a:r>
            <a:r>
              <a:rPr lang="en-US" dirty="0"/>
              <a:t> </a:t>
            </a:r>
            <a:r>
              <a:rPr lang="el-GR" dirty="0"/>
              <a:t>και επίσης ορίζονται οι ενέργειες που πρέπει να αναπτυχθούν)</a:t>
            </a:r>
          </a:p>
          <a:p>
            <a:r>
              <a:rPr lang="el-GR" dirty="0"/>
              <a:t>Δημιουργικές ενέργειες έξω από τον η/υ, όπως η ανάγνωση ενός βιβλίου, η δημιουργική μαγειρική, το ξεφύλλισμα άλμπουμ φωτογραφιών, η δημιουργία καλλιτεχνιών κτλ.</a:t>
            </a:r>
          </a:p>
          <a:p>
            <a:pPr lvl="1"/>
            <a:r>
              <a:rPr lang="el-GR" dirty="0"/>
              <a:t>Προτάσεις για ενέργειες που μπορείτε να αναπτύξτε με τα παιδιά σας μπορείτε να βρείτε στη μαγνητοσκόπηση του σεμιναρίου προς τις/τους νηπιαγωγούς που είναι αναρτημένη στο κανάλι της ΠΔΕ Θεσσαλίας στο </a:t>
            </a:r>
            <a:r>
              <a:rPr lang="en-US" dirty="0"/>
              <a:t>YouTube</a:t>
            </a:r>
            <a:r>
              <a:rPr lang="el-GR" dirty="0"/>
              <a:t>.</a:t>
            </a:r>
          </a:p>
        </p:txBody>
      </p:sp>
    </p:spTree>
    <p:extLst>
      <p:ext uri="{BB962C8B-B14F-4D97-AF65-F5344CB8AC3E}">
        <p14:creationId xmlns:p14="http://schemas.microsoft.com/office/powerpoint/2010/main" val="2127121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1DAA01-FA91-F543-8775-85C7A92FBF94}"/>
              </a:ext>
            </a:extLst>
          </p:cNvPr>
          <p:cNvSpPr>
            <a:spLocks noGrp="1"/>
          </p:cNvSpPr>
          <p:nvPr>
            <p:ph type="title"/>
          </p:nvPr>
        </p:nvSpPr>
        <p:spPr/>
        <p:txBody>
          <a:bodyPr/>
          <a:lstStyle/>
          <a:p>
            <a:r>
              <a:rPr lang="el-GR" dirty="0"/>
              <a:t>Προγραμματισμός ενεργειών – και πιο ειδικά</a:t>
            </a:r>
          </a:p>
        </p:txBody>
      </p:sp>
      <p:sp>
        <p:nvSpPr>
          <p:cNvPr id="3" name="Θέση περιεχομένου 2">
            <a:extLst>
              <a:ext uri="{FF2B5EF4-FFF2-40B4-BE49-F238E27FC236}">
                <a16:creationId xmlns:a16="http://schemas.microsoft.com/office/drawing/2014/main" id="{80322DB9-7673-2A47-A264-79180F23B754}"/>
              </a:ext>
            </a:extLst>
          </p:cNvPr>
          <p:cNvSpPr>
            <a:spLocks noGrp="1"/>
          </p:cNvSpPr>
          <p:nvPr>
            <p:ph idx="1"/>
          </p:nvPr>
        </p:nvSpPr>
        <p:spPr/>
        <p:txBody>
          <a:bodyPr>
            <a:normAutofit fontScale="92500" lnSpcReduction="20000"/>
          </a:bodyPr>
          <a:lstStyle/>
          <a:p>
            <a:r>
              <a:rPr lang="el-GR" dirty="0" err="1"/>
              <a:t>Προτε</a:t>
            </a:r>
            <a:r>
              <a:rPr lang="en-US" dirty="0" err="1"/>
              <a:t>ί</a:t>
            </a:r>
            <a:r>
              <a:rPr lang="el-GR" dirty="0" err="1"/>
              <a:t>νουμε</a:t>
            </a:r>
            <a:r>
              <a:rPr lang="el-GR" dirty="0"/>
              <a:t>, η οργάνωση των δραστηριοτήτων στην εξ αποστάσεως να γίνεται με τέτοιον τρόπο ώστε ο/η μαθητής/μαθήτρια να κατευθυνθεί στην ανακάλυψη της πληροφορίας.</a:t>
            </a:r>
          </a:p>
          <a:p>
            <a:r>
              <a:rPr lang="el-GR" dirty="0"/>
              <a:t>Βοηθούμε, υποστηρίζουμε, κατευθύνουμε τους/τις μαθητές/μαθήτριές μας να αποκτήσουν δεξιότητες… </a:t>
            </a:r>
          </a:p>
          <a:p>
            <a:pPr lvl="1"/>
            <a:r>
              <a:rPr lang="el-GR" dirty="0"/>
              <a:t>Διαχείρισης χρόνου (πρέπει να διαχειριστούν τις δραστηριότητες που προτείνουμε σε συγκεκριμένο χρόνο)</a:t>
            </a:r>
          </a:p>
          <a:p>
            <a:pPr lvl="1"/>
            <a:r>
              <a:rPr lang="el-GR" dirty="0"/>
              <a:t>Μελέτης που οδηγεί στην απάντηση ενός ερωτήματος (το ερώτημα τίθεται στην έναρξη της εβδομάδας μελέτης και οι δραστηριότητες κατευθύνουν στην απάντησή του – οι ενέργειες μπορεί να περιλαμβάνουν α) μελέτη κειμένων, β) επίσκεψη σε ιστοσελίδες και καταγραφή πληροφοριών, γ) παρακολούθηση βίντεο, δ) δημιουργία διαγραμμάτων και, ε) διατύπωση άποψης)  </a:t>
            </a:r>
          </a:p>
          <a:p>
            <a:pPr lvl="1"/>
            <a:r>
              <a:rPr lang="el-GR" dirty="0"/>
              <a:t>Μαθαίνουν πώς να μαθαίνουν (διδασκαλία στρατηγικών) – (οι στρατηγικές διδάσκονται σε συνθήκες σύγχρονης και εξασκούνται σε συνθήκες ασύγχρονης </a:t>
            </a:r>
            <a:r>
              <a:rPr lang="el-GR" dirty="0" err="1"/>
              <a:t>τηλεκπαίδευσης</a:t>
            </a:r>
            <a:r>
              <a:rPr lang="el-GR" dirty="0"/>
              <a:t>)</a:t>
            </a:r>
          </a:p>
        </p:txBody>
      </p:sp>
    </p:spTree>
    <p:extLst>
      <p:ext uri="{BB962C8B-B14F-4D97-AF65-F5344CB8AC3E}">
        <p14:creationId xmlns:p14="http://schemas.microsoft.com/office/powerpoint/2010/main" val="3639015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1DAA01-FA91-F543-8775-85C7A92FBF94}"/>
              </a:ext>
            </a:extLst>
          </p:cNvPr>
          <p:cNvSpPr>
            <a:spLocks noGrp="1"/>
          </p:cNvSpPr>
          <p:nvPr>
            <p:ph type="title"/>
          </p:nvPr>
        </p:nvSpPr>
        <p:spPr/>
        <p:txBody>
          <a:bodyPr/>
          <a:lstStyle/>
          <a:p>
            <a:r>
              <a:rPr lang="el-GR" dirty="0"/>
              <a:t>Προγραμματισμός ενεργειών – εναλλακτικά</a:t>
            </a:r>
          </a:p>
        </p:txBody>
      </p:sp>
      <p:sp>
        <p:nvSpPr>
          <p:cNvPr id="3" name="Θέση περιεχομένου 2">
            <a:extLst>
              <a:ext uri="{FF2B5EF4-FFF2-40B4-BE49-F238E27FC236}">
                <a16:creationId xmlns:a16="http://schemas.microsoft.com/office/drawing/2014/main" id="{80322DB9-7673-2A47-A264-79180F23B754}"/>
              </a:ext>
            </a:extLst>
          </p:cNvPr>
          <p:cNvSpPr>
            <a:spLocks noGrp="1"/>
          </p:cNvSpPr>
          <p:nvPr>
            <p:ph idx="1"/>
          </p:nvPr>
        </p:nvSpPr>
        <p:spPr/>
        <p:txBody>
          <a:bodyPr>
            <a:normAutofit/>
          </a:bodyPr>
          <a:lstStyle/>
          <a:p>
            <a:r>
              <a:rPr lang="el-GR" dirty="0"/>
              <a:t>Είναι πιθανό να προταθεί στα παιδιά να διαβάσουν ένα βιβλίο ή ένα κεφάλαιο βιβλίου, να παρακολουθήσουν μια ταινία ή μια θεατρική παράσταση, να επισκεφθούν την ιστοσελίδα ενός μουσείου.</a:t>
            </a:r>
          </a:p>
          <a:p>
            <a:r>
              <a:rPr lang="el-GR" dirty="0"/>
              <a:t>Αυτές οι δράσεις προτείνεται να πλαισιώνονται με μια ενέργεια στην οποία ο/η εκπαιδευτικός θα ζητά από τα παιδιά να μεταφέρουν τις εντυπώσεις τους ή τις πληροφορίες που κατέγραψαν σε κείμενο ή συνθετική εργασία.</a:t>
            </a:r>
            <a:endParaRPr lang="en-US" dirty="0"/>
          </a:p>
          <a:p>
            <a:r>
              <a:rPr lang="el-GR" dirty="0"/>
              <a:t>Συζητήστε με τα παιδιά σας για τις ενέργειες που έχουν προταθεί από τον/την Εκπαιδευτικό. Μοιραστείτε σκέψεις και πρακτικές. </a:t>
            </a:r>
          </a:p>
          <a:p>
            <a:endParaRPr lang="el-GR" dirty="0"/>
          </a:p>
        </p:txBody>
      </p:sp>
    </p:spTree>
    <p:extLst>
      <p:ext uri="{BB962C8B-B14F-4D97-AF65-F5344CB8AC3E}">
        <p14:creationId xmlns:p14="http://schemas.microsoft.com/office/powerpoint/2010/main" val="2845393983"/>
      </p:ext>
    </p:extLst>
  </p:cSld>
  <p:clrMapOvr>
    <a:masterClrMapping/>
  </p:clrMapOvr>
</p:sld>
</file>

<file path=ppt/theme/theme1.xml><?xml version="1.0" encoding="utf-8"?>
<a:theme xmlns:a="http://schemas.openxmlformats.org/drawingml/2006/main" name="Περικοπή">
  <a:themeElements>
    <a:clrScheme name="Περικοπή">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Περικοπή">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Περικοπή">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{F6087452-A104-324D-9256-6D2738B1BB56}tf10001072</Template>
  <TotalTime>992</TotalTime>
  <Words>1783</Words>
  <Application>Microsoft Macintosh PowerPoint</Application>
  <PresentationFormat>Ευρεία οθόνη</PresentationFormat>
  <Paragraphs>78</Paragraphs>
  <Slides>16</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16</vt:i4>
      </vt:variant>
    </vt:vector>
  </HeadingPairs>
  <TitlesOfParts>
    <vt:vector size="20" baseType="lpstr">
      <vt:lpstr>Calibri</vt:lpstr>
      <vt:lpstr>Franklin Gothic Book</vt:lpstr>
      <vt:lpstr>Times New Roman</vt:lpstr>
      <vt:lpstr>Περικοπή</vt:lpstr>
      <vt:lpstr>ΜΕΝΟΥΜΕ ΣΠΙΤΙ ΚΑΙ ΣΥΖΗΤΟΥΜΕ ΜΕ ΤΟΥΣ ΓΟΝΕΙΣ ΓΙΑ ΤΗΝ ΕΞ ΑΠΟΣΤΑΣΕΩΣ ΕΚΠΑΙΔΕΥΣΗ ΣΤΟ ΔΗΜΟΤΙΚΟ</vt:lpstr>
      <vt:lpstr>Δομή</vt:lpstr>
      <vt:lpstr>Περιγραφή Πρότασης για την Εξ Αποστάσεως</vt:lpstr>
      <vt:lpstr>Πρόταση Προγραμματισμού ενεργειών – γενική οργάνωση</vt:lpstr>
      <vt:lpstr>Προγραμματισμός ενεργειών – πιο ειδικά</vt:lpstr>
      <vt:lpstr>Πρόταση Προγραμματισμού ενεργειών – γενική οργάνωση</vt:lpstr>
      <vt:lpstr>Τι μπορεί να αναρτηθεί σε μια ηλεκτρονική τάξη;</vt:lpstr>
      <vt:lpstr>Προγραμματισμός ενεργειών – και πιο ειδικά</vt:lpstr>
      <vt:lpstr>Προγραμματισμός ενεργειών – εναλλακτικά</vt:lpstr>
      <vt:lpstr>Εξ αποστάσεως εκπαίδευση &amp; βαθμολογία</vt:lpstr>
      <vt:lpstr>Ο ρόλος των γονέων στην Εξ αποστάσεως Εκπαίδευση</vt:lpstr>
      <vt:lpstr>Δομημένη σειρά ενεργειών</vt:lpstr>
      <vt:lpstr>Ανταγωνισμός: υπάρχει χώρος γι αυτόν τώρα που </vt:lpstr>
      <vt:lpstr>Θα ήταν παράλειψη αν σε αυτή την εισήγηση δεν αναφέραμε πως…</vt:lpstr>
      <vt:lpstr>Κλείνοντας…</vt:lpstr>
      <vt:lpstr>e-mail: pekes@thess.pde.sch.gr   Δικτυακός τόπος: http://pekesthess.sites.sch.gr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Ενημερωτικές συναντήσεις με Διευθυντές</dc:title>
  <dc:creator>Χρήστης του Microsoft Office</dc:creator>
  <cp:lastModifiedBy>Χρήστης του Microsoft Office</cp:lastModifiedBy>
  <cp:revision>53</cp:revision>
  <cp:lastPrinted>2020-04-06T06:49:11Z</cp:lastPrinted>
  <dcterms:created xsi:type="dcterms:W3CDTF">2020-04-04T14:13:21Z</dcterms:created>
  <dcterms:modified xsi:type="dcterms:W3CDTF">2020-04-10T16:13:49Z</dcterms:modified>
</cp:coreProperties>
</file>